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9" r:id="rId2"/>
    <p:sldMasterId id="2147483667" r:id="rId3"/>
    <p:sldMasterId id="2147483666" r:id="rId4"/>
    <p:sldMasterId id="2147483665" r:id="rId5"/>
    <p:sldMasterId id="2147483663" r:id="rId6"/>
    <p:sldMasterId id="2147483662" r:id="rId7"/>
    <p:sldMasterId id="2147483744" r:id="rId8"/>
    <p:sldMasterId id="2147483756" r:id="rId9"/>
    <p:sldMasterId id="2147484303" r:id="rId10"/>
    <p:sldMasterId id="2147484433" r:id="rId11"/>
  </p:sldMasterIdLst>
  <p:notesMasterIdLst>
    <p:notesMasterId r:id="rId66"/>
  </p:notesMasterIdLst>
  <p:sldIdLst>
    <p:sldId id="391" r:id="rId12"/>
    <p:sldId id="341" r:id="rId13"/>
    <p:sldId id="342" r:id="rId14"/>
    <p:sldId id="343" r:id="rId15"/>
    <p:sldId id="344" r:id="rId16"/>
    <p:sldId id="345" r:id="rId17"/>
    <p:sldId id="348" r:id="rId18"/>
    <p:sldId id="398" r:id="rId19"/>
    <p:sldId id="399" r:id="rId20"/>
    <p:sldId id="349" r:id="rId21"/>
    <p:sldId id="392" r:id="rId22"/>
    <p:sldId id="351" r:id="rId23"/>
    <p:sldId id="352" r:id="rId24"/>
    <p:sldId id="353" r:id="rId25"/>
    <p:sldId id="354" r:id="rId26"/>
    <p:sldId id="355" r:id="rId27"/>
    <p:sldId id="393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95" r:id="rId45"/>
    <p:sldId id="373" r:id="rId46"/>
    <p:sldId id="394" r:id="rId47"/>
    <p:sldId id="375" r:id="rId48"/>
    <p:sldId id="376" r:id="rId49"/>
    <p:sldId id="377" r:id="rId50"/>
    <p:sldId id="378" r:id="rId51"/>
    <p:sldId id="379" r:id="rId52"/>
    <p:sldId id="380" r:id="rId53"/>
    <p:sldId id="381" r:id="rId54"/>
    <p:sldId id="382" r:id="rId55"/>
    <p:sldId id="396" r:id="rId56"/>
    <p:sldId id="383" r:id="rId57"/>
    <p:sldId id="384" r:id="rId58"/>
    <p:sldId id="397" r:id="rId59"/>
    <p:sldId id="385" r:id="rId60"/>
    <p:sldId id="386" r:id="rId61"/>
    <p:sldId id="387" r:id="rId62"/>
    <p:sldId id="388" r:id="rId63"/>
    <p:sldId id="389" r:id="rId64"/>
    <p:sldId id="400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63" Type="http://schemas.openxmlformats.org/officeDocument/2006/relationships/slide" Target="slides/slide52.xml"/><Relationship Id="rId64" Type="http://schemas.openxmlformats.org/officeDocument/2006/relationships/slide" Target="slides/slide53.xml"/><Relationship Id="rId65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39.xml"/><Relationship Id="rId51" Type="http://schemas.openxmlformats.org/officeDocument/2006/relationships/slide" Target="slides/slide40.xml"/><Relationship Id="rId52" Type="http://schemas.openxmlformats.org/officeDocument/2006/relationships/slide" Target="slides/slide41.xml"/><Relationship Id="rId53" Type="http://schemas.openxmlformats.org/officeDocument/2006/relationships/slide" Target="slides/slide42.xml"/><Relationship Id="rId54" Type="http://schemas.openxmlformats.org/officeDocument/2006/relationships/slide" Target="slides/slide43.xml"/><Relationship Id="rId55" Type="http://schemas.openxmlformats.org/officeDocument/2006/relationships/slide" Target="slides/slide44.xml"/><Relationship Id="rId56" Type="http://schemas.openxmlformats.org/officeDocument/2006/relationships/slide" Target="slides/slide45.xml"/><Relationship Id="rId57" Type="http://schemas.openxmlformats.org/officeDocument/2006/relationships/slide" Target="slides/slide46.xml"/><Relationship Id="rId58" Type="http://schemas.openxmlformats.org/officeDocument/2006/relationships/slide" Target="slides/slide47.xml"/><Relationship Id="rId59" Type="http://schemas.openxmlformats.org/officeDocument/2006/relationships/slide" Target="slides/slide4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slide" Target="slides/slide36.xml"/><Relationship Id="rId48" Type="http://schemas.openxmlformats.org/officeDocument/2006/relationships/slide" Target="slides/slide37.xml"/><Relationship Id="rId49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60" Type="http://schemas.openxmlformats.org/officeDocument/2006/relationships/slide" Target="slides/slide49.xml"/><Relationship Id="rId61" Type="http://schemas.openxmlformats.org/officeDocument/2006/relationships/slide" Target="slides/slide50.xml"/><Relationship Id="rId62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06B604-E5FF-094F-ACF5-86AD93359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96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7E39A92-1660-894F-8EB4-BBDBB89D3C92}" type="slidenum">
              <a:rPr lang="en-US" sz="1200">
                <a:solidFill>
                  <a:srgbClr val="000000"/>
                </a:solidFill>
              </a:rPr>
              <a:pPr algn="r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CC78A2-A977-0A4F-9AE3-593D8DDF369E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4131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5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34FFC9-C400-1B4B-A69C-E8ADC86923E6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FC755A-2F39-7B4D-9293-D244FB8F0231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4541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1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ED5222-8BE5-0045-8AFD-7DDE25BC8C08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4745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40460C-7913-EA4D-923C-69FBAAECC8C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4950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7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799462-CC18-FF40-9CFF-A2632E8E4D04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5155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C5B41E-5293-7D45-BDF9-F8A89A02A37B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5360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3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1AA31E-8D3B-B94B-8F83-3532412D6A4C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5565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70D3B3-2368-9C4E-8F46-E0ED29658B66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5769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69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107FB4-1204-964C-A40C-30BE38D33A3F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6C1955-7002-374D-93B5-75B5A6AF42FF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15974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99D031-6DCC-C546-AFF4-3FCB8FEC777C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2493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4B4A5D-0822-7F44-AEB2-04D2DA18768B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6179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5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495873-468F-834C-B9DF-53844A167C98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6384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3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B0B7FB-E83C-E84A-94B8-814D32869C89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6589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1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8B7FC8-435A-2D4E-A598-971099BC496A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6793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39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311168-1DBC-E34B-B71D-7019A33749AF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6998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7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C651E5-364C-E44C-90C7-569B979FB25E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72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7C7D411-84FC-B84E-BA82-CA2D4DD57117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1720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03FC2C-A6DF-D549-BF69-92798BF1F42E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7408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3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5B25C7-CDA0-E440-A09E-824E7FCD2865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7613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1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371A75-FC3D-984E-9F0E-1551AD992F55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781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950CDEA-BB25-8A4A-95F2-1F5E64F567E9}" type="slidenum">
              <a:rPr lang="en-US" sz="1200"/>
              <a:pPr algn="r"/>
              <a:t>28</a:t>
            </a:fld>
            <a:endParaRPr lang="en-US" sz="1200"/>
          </a:p>
        </p:txBody>
      </p:sp>
      <p:sp>
        <p:nvSpPr>
          <p:cNvPr id="17817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EC37EE-798A-7C4F-844E-A7163752B8D4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8022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7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0B5E7A-7EB0-BF45-8EAD-387B03DE86D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D108947-422F-0742-BB07-D6A8E4B33254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0A5124-9AE5-E745-A8C7-235EE39A489E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822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25B7302-FE40-224C-B8EE-6964FE578E83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18227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4ECE8A-E6E0-0042-8D67-47DFD1BDF28B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8432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537440-F79C-E245-8E9E-2B339659FB50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8637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637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B5D131-A8A8-9D45-B69E-D59F36DB5786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88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472A596-E61C-2543-A9A8-DAEE14541E3A}" type="slidenum">
              <a:rPr lang="en-US" sz="1200"/>
              <a:pPr algn="r"/>
              <a:t>33</a:t>
            </a:fld>
            <a:endParaRPr lang="en-US" sz="1200"/>
          </a:p>
        </p:txBody>
      </p:sp>
      <p:sp>
        <p:nvSpPr>
          <p:cNvPr id="18841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F571AE-E385-574C-B1BD-06BD30363BCF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9046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7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A6F6FD-3D93-0D49-BEE2-B32112982F6F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9251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5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4BFE81-11F2-1643-8FE5-735E74655B4D}" type="slidenum">
              <a:rPr lang="en-US" sz="1200">
                <a:solidFill>
                  <a:srgbClr val="000000"/>
                </a:solidFill>
              </a:rPr>
              <a:pPr/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456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72C313-41FC-E84F-BCF8-AC21BD78BD0D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9661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66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561237-E214-0041-8317-33AB9FE20DBB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1986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7C11CE9-FBB3-0543-AF48-D8FBC65F6567}" type="slidenum">
              <a:rPr lang="en-US" sz="1200"/>
              <a:pPr algn="r"/>
              <a:t>38</a:t>
            </a:fld>
            <a:endParaRPr lang="en-US" sz="1200"/>
          </a:p>
        </p:txBody>
      </p:sp>
      <p:sp>
        <p:nvSpPr>
          <p:cNvPr id="19865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C19587-B7ED-FE45-A18D-D3177EDA5E77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7A0EC1C-E151-684F-B29D-7961D321FA03}" type="slidenum">
              <a:rPr lang="en-US" sz="1200"/>
              <a:pPr algn="r"/>
              <a:t>39</a:t>
            </a:fld>
            <a:endParaRPr lang="en-US" sz="1200"/>
          </a:p>
        </p:txBody>
      </p:sp>
      <p:sp>
        <p:nvSpPr>
          <p:cNvPr id="20070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2644E5-E851-B640-ADD9-82FE67101EF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DE53A7A-339F-124A-9944-6E5EAA30A04E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56E935-CE5A-7445-BB88-B352C3199EA7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2027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6716768-B7AD-3A47-BBAC-DF0C4939781B}" type="slidenum">
              <a:rPr lang="en-US" sz="1200"/>
              <a:pPr algn="r"/>
              <a:t>40</a:t>
            </a:fld>
            <a:endParaRPr lang="en-US" sz="1200"/>
          </a:p>
        </p:txBody>
      </p:sp>
      <p:sp>
        <p:nvSpPr>
          <p:cNvPr id="20275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EA0EBA-146E-8041-B499-30881595E9A8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20480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03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www.stephenwilliamson.com/ Hobbies/bakin.htm (Yeast bloom)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D80D4F-0B49-0942-8203-FDF2B3A21F74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20685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6851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D91E53-342B-B446-AACB-DBBF60303F9D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20889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899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B63F37-82D5-EA48-880C-F7A6C56D172B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21094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094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CFBA4C-53C8-F948-8B15-B3A814442748}" type="slidenum">
              <a:rPr lang="en-US" sz="1200">
                <a:solidFill>
                  <a:srgbClr val="000000"/>
                </a:solidFill>
              </a:rPr>
              <a:pPr/>
              <a:t>45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129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A9298E0-32BD-0D45-A32D-3ABCA2CB8AC0}" type="slidenum">
              <a:rPr lang="en-US" sz="1200">
                <a:solidFill>
                  <a:srgbClr val="000000"/>
                </a:solidFill>
              </a:rPr>
              <a:pPr algn="r"/>
              <a:t>45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129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83231F-810C-5C4A-9D24-E9D5A1F67E00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21504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C3C1A8-A84E-5E4E-8A30-7735F1BE0339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21709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7091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B282DF-4FAB-FA4A-9371-9B1F7DABC9BB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2191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2A436F7-4269-F24A-A861-F58F8ED6E473}" type="slidenum">
              <a:rPr lang="en-US" sz="1200"/>
              <a:pPr algn="r"/>
              <a:t>48</a:t>
            </a:fld>
            <a:endParaRPr lang="en-US" sz="1200"/>
          </a:p>
        </p:txBody>
      </p:sp>
      <p:sp>
        <p:nvSpPr>
          <p:cNvPr id="21913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91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4BE2BDA-FAF1-C84A-B967-5F7DE1F359B1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22118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11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83272E-D61E-524B-8F33-B7D7BD36AFF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3107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FA0CA2-A346-964A-A96D-B852A892A1BB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22323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3235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5BF171-F3E0-7642-AA4D-352B32EF78F2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22528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2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FA8D2B-E2FC-1C47-A7CF-F9597332CB68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22733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733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03EBD0-CFA6-514C-BFE2-8AFCCC2B92FA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22937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9379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54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861FDE-7D6B-7741-8189-D21A352CE280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3312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CF143B-5DE6-294A-90C1-50650C41644A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3517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0E258E-052B-2C4D-92D9-2C377FF93E74}" type="slidenum">
              <a:rPr lang="en-US" sz="1200">
                <a:solidFill>
                  <a:srgbClr val="000000"/>
                </a:solidFill>
              </a:rPr>
              <a:pPr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84D2EB0-A19B-3E40-9265-C1BC228C4E2B}" type="slidenum">
              <a:rPr lang="en-US" sz="1200">
                <a:solidFill>
                  <a:srgbClr val="000000"/>
                </a:solidFill>
              </a:rPr>
              <a:pPr algn="r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721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8A4673-D45B-0B4C-8C4F-998E90F09122}" type="slidenum">
              <a:rPr lang="en-US" sz="1200">
                <a:solidFill>
                  <a:srgbClr val="000000"/>
                </a:solidFill>
              </a:rPr>
              <a:pPr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84F3F67-627C-1847-BA85-D8B83B9C7134}" type="slidenum">
              <a:rPr lang="en-US" sz="1200">
                <a:solidFill>
                  <a:srgbClr val="000000"/>
                </a:solidFill>
              </a:rPr>
              <a:pPr algn="r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A0ED-6674-5D4C-AC89-0EE8564F2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3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A1A7B-F23D-4A4F-94E9-7833EB184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417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BB3D-80A0-1749-A07D-31D3DE949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12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A8FCE-1448-0F44-856D-F72FD7D9B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858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DC6B6-D8F1-594A-840E-F79BC0DFC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299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53381-D677-6A46-9AC7-7AA5C5FAE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568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F7934-C0E5-F646-A589-7C8B038F4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73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8B649-F8A1-0344-B0ED-BCB645F38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438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2055-4DA7-DB45-94AE-0328B7E58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440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5CE48-A4D8-BC40-B88C-BCC659F0C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133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87057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7581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7972D-BF7E-9D4A-9F4A-7432F971B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237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6168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22674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42735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27331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7592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18345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60679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85819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8630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F1FC2-7965-FF4E-A671-9E24E06DF3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0247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7443-4349-3242-8859-3B2B7FD071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5285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D7E16-5A01-C440-A92F-74FE5B9D9C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1567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31647-7928-B744-986C-DB94566085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5826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7A759-0C1C-F446-B7BD-CA8F5B4C24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0583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77E8E-B580-164B-94B5-C2CC230E9F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5173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1F69D-79D3-D549-9F34-CF21E6558F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602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1CA67-BCA5-8044-913F-3A4E8F8E56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153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B425-6EDB-DE47-8176-35DF1DA62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5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8015-BC09-D242-BC05-E4EACC4FEA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0040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E6939-0380-6B40-91FA-DE8023FD22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6187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52565-58E3-7641-921B-8E819A168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901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DB003-CE84-EC4D-995A-87D390FF9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2770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82420-818C-2245-8EA9-0F56ACE53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1266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16773-7735-6644-8582-BF6AF42AC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580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AE509-5A8A-A24F-A6C4-A58836AD7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4316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7F8E9-0123-C044-84DE-5CEB68254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5364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49F67-E8CA-624E-9F06-8F9279CDD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4747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E57CB-5C80-974E-8294-2AABAA3EB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6930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CEDBA-50A9-CC44-A452-F00906609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68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CE8C4-18BE-C543-B854-314CBD3AC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6428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9055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BA04A-4D32-1C49-9E61-22A7211AA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8822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E12FC-B23D-F440-9DC4-FF59F0183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70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9C61D-D10F-B247-93CA-9057AFF27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16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B2726-1722-584B-83F6-1DD52F178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57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08413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52600"/>
            <a:ext cx="3810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0491-8158-D44E-A807-398312D1A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27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8ED9C-AA28-B646-B5CC-AC055C11F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79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A3B52-EBF5-9547-A425-B00587877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30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90F14-10A6-2141-B645-71D60AA50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6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98AC-301A-184B-B304-46D086620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2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FC0D-8ADC-9440-8B30-44F8D7461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887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D2FD6-E3B6-3F4D-80EA-6EE52B44A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9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33C8A-0773-F845-8DFC-590D54368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92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0650"/>
            <a:ext cx="1941513" cy="6005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0650"/>
            <a:ext cx="5676900" cy="6005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46B3-7FC6-504E-A0CC-D95C23B13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72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7FE87-C3E3-5249-A7B7-4B35C68C8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052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B142F-74E4-7447-B26E-C1FA74925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92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5964C-E57F-4348-8FF6-87270757F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31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6EE0A-A749-B84D-A4F0-81C493BB8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736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13A85-7F26-6B45-93D9-1EFAFBD39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97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9A8E2-33F5-7A44-83BA-EF1149B7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99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2218-C681-B84F-AE84-E23DF0DF2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3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D6E5D-0FA3-4F4B-805A-24A3A05B7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2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9C95D-AE01-8D4B-B82F-BC047405C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204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B580-690F-6C49-A637-CD7156FF4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354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8B82-408C-4544-9288-24BB06896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47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D4FE1-2D13-EC41-9554-CF24696A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55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36816-AAA8-AF42-B91E-7F88B2976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94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C1265-5530-4F42-97BD-655328FCD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715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A73D9-B76F-1C41-BF82-FD1DF5244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533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EDD2-3268-F941-903E-044BE2D55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366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D328D-BDFD-894C-B541-16341729B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091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1C1FA-5782-7C44-B017-F16639DDE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6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401F2-77DD-C94C-8B2E-5AD308C46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989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6DDC0-C17E-974F-B25F-DF170D7A3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913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FD5EA-E725-3448-A8DD-695FB1E0C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970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6403B-5489-114A-8520-548B68655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672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82722-CE1A-A540-B5E9-F347D550A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186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38782-3ADB-9A4A-BEC5-031617EC5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331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A87ED-9277-8148-B8AB-5A28F30DA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08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69F69-DD5C-6643-A7ED-1A5F7F9FE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074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EE5ED-7D3F-0842-BA63-E21113678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183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36291-88F8-1D49-BC4C-A6CBB6DF6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480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42CAC-C77B-A04F-8953-D873CDF8D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6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69B30-9E27-EE4F-BB16-3ECFAF15B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31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B50B2-6B84-FA46-B2DD-275B7D561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951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A16C-4F73-EE48-B1D3-32EDF6E1A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101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B85-6B89-B64B-BEF8-C0E28AD21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553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2E99B-3FE3-BD42-AA79-70A09033F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14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F295E-9654-004C-AF3E-5DF09BDE5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838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32BD7E7-3516-EB47-8669-5CE85DBA0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1087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07E4F4FB-492A-F141-854B-86E645BE6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488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263F6B9F-2010-864F-8F85-DC3CBC212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989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5C88400-708C-6D4E-A530-74C923484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2635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46F6B72F-D94A-D640-9311-6756A8B7C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5871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FAAE0-5F7D-074D-96C7-535829B9A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070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7E0FE3BE-0514-9A4A-87BA-D4787C49D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2234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764DB9E8-5FE8-F342-949F-85FB6F3B3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417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8189D67-4365-3347-A76E-C348A2141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5074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0CEECFA-1785-A145-AA24-6184E46DA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51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44EA9FB-AE2F-574E-9A09-C865EC624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630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BE3FED8-21FA-DB4B-B0D9-2BAE822EB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1659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DB8DF-2AB4-3C4B-9F39-38BF3CDE8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189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88E8D-54ED-544D-85C2-6578F6A61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8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2C79-DDA6-884C-B6FA-4C3320048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367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E7889-9554-494D-A1AE-BAD97638E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8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FF906-AF5C-DD4A-A4AB-A42AFE32E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249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AFD86-358C-014C-8C0E-2585E8465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72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1DF29-C07F-8B4D-B0EE-60ABEFF27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432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A9E56-56F4-0447-B936-B50E355BC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986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8BB4A-56BF-CB4C-9EB7-34DF82152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974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601D3-ED76-004C-ADB6-E0992C0A1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138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6C7C0-DD2E-8C4A-87E9-8C159A306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248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10F8B-C5E4-C343-AFA1-4FADD70CA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592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178A6-ECDF-B143-88CA-F42CCBF49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550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33C63-8130-A849-8AEF-5293E81BF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536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7D2A5-A954-BB47-B7D6-2B3A01211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.jpe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5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3" Type="http://schemas.openxmlformats.org/officeDocument/2006/relationships/image" Target="../media/image6.jpeg"/><Relationship Id="rId14" Type="http://schemas.openxmlformats.org/officeDocument/2006/relationships/image" Target="../media/image7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theme" Target="../theme/theme6.xml"/><Relationship Id="rId12" Type="http://schemas.openxmlformats.org/officeDocument/2006/relationships/image" Target="../media/image8.emf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13" Type="http://schemas.openxmlformats.org/officeDocument/2006/relationships/image" Target="../media/image13.jpeg"/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0A91A0-2B0E-284F-9389-FD7B387BC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1A9D601-8EC1-8946-8B02-62ABDB7C5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342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2870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70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70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2 w 1722"/>
                <a:gd name="T1" fmla="*/ 61 h 66"/>
                <a:gd name="T2" fmla="*/ 1712 w 1722"/>
                <a:gd name="T3" fmla="*/ 55 h 66"/>
                <a:gd name="T4" fmla="*/ 0 w 1722"/>
                <a:gd name="T5" fmla="*/ 0 h 66"/>
                <a:gd name="T6" fmla="*/ 0 w 1722"/>
                <a:gd name="T7" fmla="*/ 43 h 66"/>
                <a:gd name="T8" fmla="*/ 1712 w 1722"/>
                <a:gd name="T9" fmla="*/ 61 h 66"/>
                <a:gd name="T10" fmla="*/ 1712 w 1722"/>
                <a:gd name="T11" fmla="*/ 6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1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0 w 975"/>
                <a:gd name="T1" fmla="*/ 48 h 101"/>
                <a:gd name="T2" fmla="*/ 97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0 w 975"/>
                <a:gd name="T9" fmla="*/ 48 h 101"/>
                <a:gd name="T10" fmla="*/ 97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1 w 2141"/>
                <a:gd name="T7" fmla="*/ 0 h 198"/>
                <a:gd name="T8" fmla="*/ 213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1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7 w 2517"/>
                <a:gd name="T1" fmla="*/ 276 h 276"/>
                <a:gd name="T2" fmla="*/ 2502 w 2517"/>
                <a:gd name="T3" fmla="*/ 204 h 276"/>
                <a:gd name="T4" fmla="*/ 2245 w 2517"/>
                <a:gd name="T5" fmla="*/ 0 h 276"/>
                <a:gd name="T6" fmla="*/ 0 w 2517"/>
                <a:gd name="T7" fmla="*/ 276 h 276"/>
                <a:gd name="T8" fmla="*/ 2167 w 2517"/>
                <a:gd name="T9" fmla="*/ 276 h 276"/>
                <a:gd name="T10" fmla="*/ 216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1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4 w 729"/>
                <a:gd name="T7" fmla="*/ 240 h 240"/>
                <a:gd name="T8" fmla="*/ 72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1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4 w 729"/>
                <a:gd name="T1" fmla="*/ 318 h 318"/>
                <a:gd name="T2" fmla="*/ 72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4 w 729"/>
                <a:gd name="T9" fmla="*/ 318 h 318"/>
                <a:gd name="T10" fmla="*/ 72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72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72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72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72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4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3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73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4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3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4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3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73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73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73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73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74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74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74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335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2874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874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2874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287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32874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874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875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B98DDF4B-82C5-804D-B7D6-1E1C26C0DD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Arial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Arial" pitchFamily="-110" charset="0"/>
          <a:cs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0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0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0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0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rebuchet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rebuchet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9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charset="0"/>
              </a:defRPr>
            </a:lvl1pPr>
          </a:lstStyle>
          <a:p>
            <a:pPr>
              <a:defRPr/>
            </a:pPr>
            <a:fld id="{A7D8FB5E-D2AF-9B44-A5C6-D15B2D6B4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</p:sldLayoutIdLst>
  <p:transition xmlns:p14="http://schemas.microsoft.com/office/powerpoint/2010/main">
    <p:random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120650"/>
            <a:ext cx="7770813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752600"/>
            <a:ext cx="777081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1987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sto M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sto M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sto MT" charset="0"/>
              </a:defRPr>
            </a:lvl1pPr>
          </a:lstStyle>
          <a:p>
            <a:pPr>
              <a:defRPr/>
            </a:pPr>
            <a:fld id="{689CE35F-90E7-4545-8553-7B6C889BC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Blip>
          <a:blip r:embed="rId14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5pPr>
      <a:lvl6pPr marL="2178050" indent="-349250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6pPr>
      <a:lvl7pPr marL="2635250" indent="-349250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7pPr>
      <a:lvl8pPr marL="3092450" indent="-349250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8pPr>
      <a:lvl9pPr marL="3549650" indent="-349250" algn="l" rtl="0" eaLnBrk="0" fontAlgn="base" hangingPunct="0">
        <a:spcBef>
          <a:spcPts val="6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848BC96-2179-5645-8C92-94667E402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60424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1800"/>
            </a:p>
          </p:txBody>
        </p:sp>
        <p:sp>
          <p:nvSpPr>
            <p:cNvPr id="60425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1800"/>
            </a:p>
          </p:txBody>
        </p:sp>
        <p:sp>
          <p:nvSpPr>
            <p:cNvPr id="24474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/>
            </a:p>
          </p:txBody>
        </p:sp>
        <p:grpSp>
          <p:nvGrpSpPr>
            <p:cNvPr id="60427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60439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60460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046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6047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>
                        <a:gd name="T0" fmla="*/ 342 w 1231"/>
                        <a:gd name="T1" fmla="*/ 283 h 2560"/>
                        <a:gd name="T2" fmla="*/ 420 w 1231"/>
                        <a:gd name="T3" fmla="*/ 115 h 2560"/>
                        <a:gd name="T4" fmla="*/ 588 w 1231"/>
                        <a:gd name="T5" fmla="*/ 7 h 2560"/>
                        <a:gd name="T6" fmla="*/ 905 w 1231"/>
                        <a:gd name="T7" fmla="*/ 61 h 2560"/>
                        <a:gd name="T8" fmla="*/ 1066 w 1231"/>
                        <a:gd name="T9" fmla="*/ 349 h 2560"/>
                        <a:gd name="T10" fmla="*/ 989 w 1231"/>
                        <a:gd name="T11" fmla="*/ 769 h 2560"/>
                        <a:gd name="T12" fmla="*/ 953 w 1231"/>
                        <a:gd name="T13" fmla="*/ 943 h 2560"/>
                        <a:gd name="T14" fmla="*/ 1120 w 1231"/>
                        <a:gd name="T15" fmla="*/ 1075 h 2560"/>
                        <a:gd name="T16" fmla="*/ 1246 w 1231"/>
                        <a:gd name="T17" fmla="*/ 1525 h 2560"/>
                        <a:gd name="T18" fmla="*/ 1138 w 1231"/>
                        <a:gd name="T19" fmla="*/ 1969 h 2560"/>
                        <a:gd name="T20" fmla="*/ 917 w 1231"/>
                        <a:gd name="T21" fmla="*/ 2077 h 2560"/>
                        <a:gd name="T22" fmla="*/ 731 w 1231"/>
                        <a:gd name="T23" fmla="*/ 2059 h 2560"/>
                        <a:gd name="T24" fmla="*/ 665 w 1231"/>
                        <a:gd name="T25" fmla="*/ 2251 h 2560"/>
                        <a:gd name="T26" fmla="*/ 534 w 1231"/>
                        <a:gd name="T27" fmla="*/ 2527 h 2560"/>
                        <a:gd name="T28" fmla="*/ 216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4 w 1231"/>
                        <a:gd name="T37" fmla="*/ 1513 h 2560"/>
                        <a:gd name="T38" fmla="*/ 222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4 w 1231"/>
                        <a:gd name="T45" fmla="*/ 2431 h 2560"/>
                        <a:gd name="T46" fmla="*/ 600 w 1231"/>
                        <a:gd name="T47" fmla="*/ 2227 h 2560"/>
                        <a:gd name="T48" fmla="*/ 582 w 1231"/>
                        <a:gd name="T49" fmla="*/ 1807 h 2560"/>
                        <a:gd name="T50" fmla="*/ 498 w 1231"/>
                        <a:gd name="T51" fmla="*/ 1531 h 2560"/>
                        <a:gd name="T52" fmla="*/ 540 w 1231"/>
                        <a:gd name="T53" fmla="*/ 1459 h 2560"/>
                        <a:gd name="T54" fmla="*/ 635 w 1231"/>
                        <a:gd name="T55" fmla="*/ 1633 h 2560"/>
                        <a:gd name="T56" fmla="*/ 731 w 1231"/>
                        <a:gd name="T57" fmla="*/ 1933 h 2560"/>
                        <a:gd name="T58" fmla="*/ 977 w 1231"/>
                        <a:gd name="T59" fmla="*/ 1963 h 2560"/>
                        <a:gd name="T60" fmla="*/ 1150 w 1231"/>
                        <a:gd name="T61" fmla="*/ 1687 h 2560"/>
                        <a:gd name="T62" fmla="*/ 1132 w 1231"/>
                        <a:gd name="T63" fmla="*/ 1273 h 2560"/>
                        <a:gd name="T64" fmla="*/ 893 w 1231"/>
                        <a:gd name="T65" fmla="*/ 1057 h 2560"/>
                        <a:gd name="T66" fmla="*/ 689 w 1231"/>
                        <a:gd name="T67" fmla="*/ 1129 h 2560"/>
                        <a:gd name="T68" fmla="*/ 582 w 1231"/>
                        <a:gd name="T69" fmla="*/ 1117 h 2560"/>
                        <a:gd name="T70" fmla="*/ 629 w 1231"/>
                        <a:gd name="T71" fmla="*/ 1033 h 2560"/>
                        <a:gd name="T72" fmla="*/ 821 w 1231"/>
                        <a:gd name="T73" fmla="*/ 937 h 2560"/>
                        <a:gd name="T74" fmla="*/ 959 w 1231"/>
                        <a:gd name="T75" fmla="*/ 613 h 2560"/>
                        <a:gd name="T76" fmla="*/ 893 w 1231"/>
                        <a:gd name="T77" fmla="*/ 175 h 2560"/>
                        <a:gd name="T78" fmla="*/ 629 w 1231"/>
                        <a:gd name="T79" fmla="*/ 103 h 2560"/>
                        <a:gd name="T80" fmla="*/ 396 w 1231"/>
                        <a:gd name="T81" fmla="*/ 355 h 2560"/>
                        <a:gd name="T82" fmla="*/ 408 w 1231"/>
                        <a:gd name="T83" fmla="*/ 763 h 2560"/>
                        <a:gd name="T84" fmla="*/ 348 w 1231"/>
                        <a:gd name="T85" fmla="*/ 949 h 2560"/>
                        <a:gd name="T86" fmla="*/ 294 w 1231"/>
                        <a:gd name="T87" fmla="*/ 685 h 2560"/>
                        <a:gd name="T88" fmla="*/ 312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47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67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0 h 2071"/>
                        <a:gd name="T2" fmla="*/ 797 w 865"/>
                        <a:gd name="T3" fmla="*/ 345 h 2071"/>
                        <a:gd name="T4" fmla="*/ 863 w 865"/>
                        <a:gd name="T5" fmla="*/ 201 h 2071"/>
                        <a:gd name="T6" fmla="*/ 809 w 865"/>
                        <a:gd name="T7" fmla="*/ 213 h 2071"/>
                        <a:gd name="T8" fmla="*/ 749 w 865"/>
                        <a:gd name="T9" fmla="*/ 213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1 h 2071"/>
                        <a:gd name="T22" fmla="*/ 119 w 865"/>
                        <a:gd name="T23" fmla="*/ 399 h 2071"/>
                        <a:gd name="T24" fmla="*/ 131 w 865"/>
                        <a:gd name="T25" fmla="*/ 580 h 2071"/>
                        <a:gd name="T26" fmla="*/ 173 w 865"/>
                        <a:gd name="T27" fmla="*/ 772 h 2071"/>
                        <a:gd name="T28" fmla="*/ 197 w 865"/>
                        <a:gd name="T29" fmla="*/ 869 h 2071"/>
                        <a:gd name="T30" fmla="*/ 167 w 865"/>
                        <a:gd name="T31" fmla="*/ 971 h 2071"/>
                        <a:gd name="T32" fmla="*/ 65 w 865"/>
                        <a:gd name="T33" fmla="*/ 1109 h 2071"/>
                        <a:gd name="T34" fmla="*/ 17 w 865"/>
                        <a:gd name="T35" fmla="*/ 1278 h 2071"/>
                        <a:gd name="T36" fmla="*/ 5 w 865"/>
                        <a:gd name="T37" fmla="*/ 1530 h 2071"/>
                        <a:gd name="T38" fmla="*/ 47 w 865"/>
                        <a:gd name="T39" fmla="*/ 1723 h 2071"/>
                        <a:gd name="T40" fmla="*/ 131 w 865"/>
                        <a:gd name="T41" fmla="*/ 1873 h 2071"/>
                        <a:gd name="T42" fmla="*/ 299 w 865"/>
                        <a:gd name="T43" fmla="*/ 1958 h 2071"/>
                        <a:gd name="T44" fmla="*/ 425 w 865"/>
                        <a:gd name="T45" fmla="*/ 1952 h 2071"/>
                        <a:gd name="T46" fmla="*/ 467 w 865"/>
                        <a:gd name="T47" fmla="*/ 1964 h 2071"/>
                        <a:gd name="T48" fmla="*/ 497 w 865"/>
                        <a:gd name="T49" fmla="*/ 2036 h 2071"/>
                        <a:gd name="T50" fmla="*/ 497 w 865"/>
                        <a:gd name="T51" fmla="*/ 1934 h 2071"/>
                        <a:gd name="T52" fmla="*/ 557 w 865"/>
                        <a:gd name="T53" fmla="*/ 1753 h 2071"/>
                        <a:gd name="T54" fmla="*/ 617 w 865"/>
                        <a:gd name="T55" fmla="*/ 1633 h 2071"/>
                        <a:gd name="T56" fmla="*/ 581 w 865"/>
                        <a:gd name="T57" fmla="*/ 1675 h 2071"/>
                        <a:gd name="T58" fmla="*/ 515 w 865"/>
                        <a:gd name="T59" fmla="*/ 1795 h 2071"/>
                        <a:gd name="T60" fmla="*/ 407 w 865"/>
                        <a:gd name="T61" fmla="*/ 1878 h 2071"/>
                        <a:gd name="T62" fmla="*/ 269 w 865"/>
                        <a:gd name="T63" fmla="*/ 1873 h 2071"/>
                        <a:gd name="T64" fmla="*/ 179 w 865"/>
                        <a:gd name="T65" fmla="*/ 1789 h 2071"/>
                        <a:gd name="T66" fmla="*/ 113 w 865"/>
                        <a:gd name="T67" fmla="*/ 1615 h 2071"/>
                        <a:gd name="T68" fmla="*/ 107 w 865"/>
                        <a:gd name="T69" fmla="*/ 1374 h 2071"/>
                        <a:gd name="T70" fmla="*/ 137 w 865"/>
                        <a:gd name="T71" fmla="*/ 1175 h 2071"/>
                        <a:gd name="T72" fmla="*/ 203 w 865"/>
                        <a:gd name="T73" fmla="*/ 1055 h 2071"/>
                        <a:gd name="T74" fmla="*/ 323 w 865"/>
                        <a:gd name="T75" fmla="*/ 1007 h 2071"/>
                        <a:gd name="T76" fmla="*/ 509 w 865"/>
                        <a:gd name="T77" fmla="*/ 1061 h 2071"/>
                        <a:gd name="T78" fmla="*/ 611 w 865"/>
                        <a:gd name="T79" fmla="*/ 1109 h 2071"/>
                        <a:gd name="T80" fmla="*/ 665 w 865"/>
                        <a:gd name="T81" fmla="*/ 1085 h 2071"/>
                        <a:gd name="T82" fmla="*/ 659 w 865"/>
                        <a:gd name="T83" fmla="*/ 1031 h 2071"/>
                        <a:gd name="T84" fmla="*/ 611 w 865"/>
                        <a:gd name="T85" fmla="*/ 989 h 2071"/>
                        <a:gd name="T86" fmla="*/ 497 w 865"/>
                        <a:gd name="T87" fmla="*/ 965 h 2071"/>
                        <a:gd name="T88" fmla="*/ 323 w 865"/>
                        <a:gd name="T89" fmla="*/ 881 h 2071"/>
                        <a:gd name="T90" fmla="*/ 233 w 865"/>
                        <a:gd name="T91" fmla="*/ 670 h 2071"/>
                        <a:gd name="T92" fmla="*/ 209 w 865"/>
                        <a:gd name="T93" fmla="*/ 411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5 h 2071"/>
                        <a:gd name="T102" fmla="*/ 737 w 865"/>
                        <a:gd name="T103" fmla="*/ 423 h 2071"/>
                        <a:gd name="T104" fmla="*/ 773 w 865"/>
                        <a:gd name="T105" fmla="*/ 592 h 2071"/>
                        <a:gd name="T106" fmla="*/ 809 w 865"/>
                        <a:gd name="T107" fmla="*/ 574 h 2071"/>
                        <a:gd name="T108" fmla="*/ 785 w 865"/>
                        <a:gd name="T109" fmla="*/ 52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47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14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471" name="Freeform 13"/>
                  <p:cNvSpPr>
                    <a:spLocks/>
                  </p:cNvSpPr>
                  <p:nvPr/>
                </p:nvSpPr>
                <p:spPr bwMode="auto">
                  <a:xfrm>
                    <a:off x="2619" y="730"/>
                    <a:ext cx="262" cy="524"/>
                  </a:xfrm>
                  <a:custGeom>
                    <a:avLst/>
                    <a:gdLst>
                      <a:gd name="T0" fmla="*/ 3 w 266"/>
                      <a:gd name="T1" fmla="*/ 498 h 521"/>
                      <a:gd name="T2" fmla="*/ 27 w 266"/>
                      <a:gd name="T3" fmla="*/ 283 h 521"/>
                      <a:gd name="T4" fmla="*/ 101 w 266"/>
                      <a:gd name="T5" fmla="*/ 45 h 521"/>
                      <a:gd name="T6" fmla="*/ 168 w 266"/>
                      <a:gd name="T7" fmla="*/ 3 h 521"/>
                      <a:gd name="T8" fmla="*/ 220 w 266"/>
                      <a:gd name="T9" fmla="*/ 39 h 521"/>
                      <a:gd name="T10" fmla="*/ 241 w 266"/>
                      <a:gd name="T11" fmla="*/ 134 h 521"/>
                      <a:gd name="T12" fmla="*/ 192 w 266"/>
                      <a:gd name="T13" fmla="*/ 283 h 521"/>
                      <a:gd name="T14" fmla="*/ 97 w 266"/>
                      <a:gd name="T15" fmla="*/ 492 h 521"/>
                      <a:gd name="T16" fmla="*/ 40 w 266"/>
                      <a:gd name="T17" fmla="*/ 516 h 521"/>
                      <a:gd name="T18" fmla="*/ 3 w 266"/>
                      <a:gd name="T19" fmla="*/ 498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472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>
                      <a:gd name="T0" fmla="*/ 110 w 392"/>
                      <a:gd name="T1" fmla="*/ 229 h 340"/>
                      <a:gd name="T2" fmla="*/ 16 w 392"/>
                      <a:gd name="T3" fmla="*/ 98 h 340"/>
                      <a:gd name="T4" fmla="*/ 4 w 392"/>
                      <a:gd name="T5" fmla="*/ 50 h 340"/>
                      <a:gd name="T6" fmla="*/ 28 w 392"/>
                      <a:gd name="T7" fmla="*/ 3 h 340"/>
                      <a:gd name="T8" fmla="*/ 140 w 392"/>
                      <a:gd name="T9" fmla="*/ 32 h 340"/>
                      <a:gd name="T10" fmla="*/ 270 w 392"/>
                      <a:gd name="T11" fmla="*/ 85 h 340"/>
                      <a:gd name="T12" fmla="*/ 394 w 392"/>
                      <a:gd name="T13" fmla="*/ 181 h 340"/>
                      <a:gd name="T14" fmla="*/ 418 w 392"/>
                      <a:gd name="T15" fmla="*/ 311 h 340"/>
                      <a:gd name="T16" fmla="*/ 366 w 392"/>
                      <a:gd name="T17" fmla="*/ 380 h 340"/>
                      <a:gd name="T18" fmla="*/ 264 w 392"/>
                      <a:gd name="T19" fmla="*/ 359 h 340"/>
                      <a:gd name="T20" fmla="*/ 110 w 392"/>
                      <a:gd name="T21" fmla="*/ 229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473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180 h 558"/>
                      <a:gd name="T2" fmla="*/ 37 w 151"/>
                      <a:gd name="T3" fmla="*/ 44 h 558"/>
                      <a:gd name="T4" fmla="*/ 56 w 151"/>
                      <a:gd name="T5" fmla="*/ 3 h 558"/>
                      <a:gd name="T6" fmla="*/ 92 w 151"/>
                      <a:gd name="T7" fmla="*/ 27 h 558"/>
                      <a:gd name="T8" fmla="*/ 117 w 151"/>
                      <a:gd name="T9" fmla="*/ 180 h 558"/>
                      <a:gd name="T10" fmla="*/ 122 w 151"/>
                      <a:gd name="T11" fmla="*/ 458 h 558"/>
                      <a:gd name="T12" fmla="*/ 81 w 151"/>
                      <a:gd name="T13" fmla="*/ 588 h 558"/>
                      <a:gd name="T14" fmla="*/ 19 w 151"/>
                      <a:gd name="T15" fmla="*/ 556 h 558"/>
                      <a:gd name="T16" fmla="*/ 0 w 151"/>
                      <a:gd name="T17" fmla="*/ 340 h 558"/>
                      <a:gd name="T18" fmla="*/ 15 w 151"/>
                      <a:gd name="T19" fmla="*/ 180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474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0 w 392"/>
                      <a:gd name="T1" fmla="*/ 56 h 253"/>
                      <a:gd name="T2" fmla="*/ 297 w 392"/>
                      <a:gd name="T3" fmla="*/ 19 h 253"/>
                      <a:gd name="T4" fmla="*/ 352 w 392"/>
                      <a:gd name="T5" fmla="*/ 7 h 253"/>
                      <a:gd name="T6" fmla="*/ 370 w 392"/>
                      <a:gd name="T7" fmla="*/ 56 h 253"/>
                      <a:gd name="T8" fmla="*/ 315 w 392"/>
                      <a:gd name="T9" fmla="*/ 118 h 253"/>
                      <a:gd name="T10" fmla="*/ 188 w 392"/>
                      <a:gd name="T11" fmla="*/ 198 h 253"/>
                      <a:gd name="T12" fmla="*/ 37 w 392"/>
                      <a:gd name="T13" fmla="*/ 219 h 253"/>
                      <a:gd name="T14" fmla="*/ 1 w 392"/>
                      <a:gd name="T15" fmla="*/ 167 h 253"/>
                      <a:gd name="T16" fmla="*/ 43 w 392"/>
                      <a:gd name="T17" fmla="*/ 101 h 253"/>
                      <a:gd name="T18" fmla="*/ 170 w 392"/>
                      <a:gd name="T19" fmla="*/ 56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47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19"/>
                    <a:ext cx="233" cy="378"/>
                  </a:xfrm>
                  <a:custGeom>
                    <a:avLst/>
                    <a:gdLst>
                      <a:gd name="T0" fmla="*/ 69 w 238"/>
                      <a:gd name="T1" fmla="*/ 244 h 386"/>
                      <a:gd name="T2" fmla="*/ 23 w 238"/>
                      <a:gd name="T3" fmla="*/ 172 h 386"/>
                      <a:gd name="T4" fmla="*/ 0 w 238"/>
                      <a:gd name="T5" fmla="*/ 86 h 386"/>
                      <a:gd name="T6" fmla="*/ 23 w 238"/>
                      <a:gd name="T7" fmla="*/ 12 h 386"/>
                      <a:gd name="T8" fmla="*/ 109 w 238"/>
                      <a:gd name="T9" fmla="*/ 24 h 386"/>
                      <a:gd name="T10" fmla="*/ 161 w 238"/>
                      <a:gd name="T11" fmla="*/ 118 h 386"/>
                      <a:gd name="T12" fmla="*/ 210 w 238"/>
                      <a:gd name="T13" fmla="*/ 276 h 386"/>
                      <a:gd name="T14" fmla="*/ 184 w 238"/>
                      <a:gd name="T15" fmla="*/ 340 h 386"/>
                      <a:gd name="T16" fmla="*/ 152 w 238"/>
                      <a:gd name="T17" fmla="*/ 319 h 386"/>
                      <a:gd name="T18" fmla="*/ 69 w 238"/>
                      <a:gd name="T19" fmla="*/ 244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60461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6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6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64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65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66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67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68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44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6044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4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4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4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4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4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4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4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4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5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5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5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5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5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5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5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5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5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5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6042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8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478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3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8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3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1800"/>
            </a:p>
          </p:txBody>
        </p:sp>
        <p:sp>
          <p:nvSpPr>
            <p:cNvPr id="24479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3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6041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2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479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79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79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1E462F3-B531-F74A-95D1-A3ECBC85D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689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68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8E7A615D-8FBF-BF40-B70B-D8C822358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-52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-52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-52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-52"/>
          <a:ea typeface="ＭＳ Ｐゴシック" pitchFamily="-110" charset="-128"/>
          <a:cs typeface="ＭＳ Ｐゴシック" pitchFamily="-11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-52"/>
          <a:ea typeface="ＭＳ Ｐゴシック" pitchFamily="-110" charset="-128"/>
          <a:cs typeface="ＭＳ Ｐゴシック" pitchFamily="-11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-52"/>
          <a:ea typeface="ＭＳ Ｐゴシック" pitchFamily="-110" charset="-128"/>
          <a:cs typeface="ＭＳ Ｐゴシック" pitchFamily="-11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-52"/>
          <a:ea typeface="ＭＳ Ｐゴシック" pitchFamily="-110" charset="-128"/>
          <a:cs typeface="ＭＳ Ｐゴシック" pitchFamily="-11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-52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7" descr="Golden Orchardcontent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39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1B1A2E4-397C-774B-BA1F-6254C5E52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84807"/>
          </a:solidFill>
          <a:latin typeface="Calibri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98480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984807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984807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984807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984807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-110" charset="0"/>
        <a:buChar char="»"/>
        <a:defRPr sz="2000">
          <a:solidFill>
            <a:srgbClr val="984807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-110" charset="0"/>
        <a:buChar char="»"/>
        <a:defRPr sz="2000">
          <a:solidFill>
            <a:srgbClr val="984807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-110" charset="0"/>
        <a:buChar char="»"/>
        <a:defRPr sz="2000">
          <a:solidFill>
            <a:srgbClr val="984807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-110" charset="0"/>
        <a:buChar char="»"/>
        <a:defRPr sz="2000">
          <a:solidFill>
            <a:srgbClr val="984807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83A620-F170-5E48-B54F-A348857D7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sg/imgres?imgurl=www.baruchhashem.com/resources/PesachMatzah.jpg&amp;imgrefurl=http://www.baruchhashem.com/resources/passover.html&amp;h=376&amp;w=577&amp;prev=/images?q=Feast+of+Unleavened+Bread&amp;svnum=10&amp;hl=en&amp;lr=&amp;ie=UTF-8&amp;oe=UTF-8" TargetMode="External"/><Relationship Id="rId4" Type="http://schemas.openxmlformats.org/officeDocument/2006/relationships/image" Target="../media/image37.jpeg"/><Relationship Id="rId5" Type="http://schemas.openxmlformats.org/officeDocument/2006/relationships/hyperlink" Target="http://www.globalgourmet.com/food/foodday/fd0397/art/bdyeast.gif" TargetMode="External"/><Relationship Id="rId6" Type="http://schemas.openxmlformats.org/officeDocument/2006/relationships/image" Target="../media/image38.png"/><Relationship Id="rId7" Type="http://schemas.openxmlformats.org/officeDocument/2006/relationships/hyperlink" Target="http://www.foodsubs.com/Photos/yeast-breadmachine.jpg" TargetMode="External"/><Relationship Id="rId8" Type="http://schemas.openxmlformats.org/officeDocument/2006/relationships/image" Target="../media/image39.jpeg"/><Relationship Id="rId9" Type="http://schemas.openxmlformats.org/officeDocument/2006/relationships/hyperlink" Target="http://images.google.com.sg/imgres?imgurl=www.exploratorium.edu/cooking/bread/images/yeast.jpg&amp;imgrefurl=http://www.exploratorium.edu/cooking/bread/bread_science.html&amp;h=171&amp;w=150&amp;prev=/images?q=bread+with+Yeast&amp;svnum=10&amp;hl=en&amp;lr=&amp;ie=UTF-8&amp;oe=UTF-8" TargetMode="External"/><Relationship Id="rId10" Type="http://schemas.openxmlformats.org/officeDocument/2006/relationships/image" Target="../media/image40.jpeg"/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3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18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 descr="Communion Worship Background Tem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8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en-US" sz="4800" b="1" i="1">
                <a:solidFill>
                  <a:schemeClr val="bg1"/>
                </a:solidFill>
                <a:latin typeface="Arial" charset="0"/>
                <a:cs typeface="Arial" charset="0"/>
              </a:rPr>
              <a:t>No Ordinary Supper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50949" y="692696"/>
            <a:ext cx="856952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rgbClr val="98480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rgbClr val="984807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984807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984807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984807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»"/>
              <a:defRPr sz="2000">
                <a:solidFill>
                  <a:srgbClr val="984807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»"/>
              <a:defRPr sz="2000">
                <a:solidFill>
                  <a:srgbClr val="984807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»"/>
              <a:defRPr sz="2000">
                <a:solidFill>
                  <a:srgbClr val="984807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»"/>
              <a:defRPr sz="2000">
                <a:solidFill>
                  <a:srgbClr val="984807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algn="ctr" eaLnBrk="1" hangingPunct="1">
              <a:spcBef>
                <a:spcPts val="300"/>
              </a:spcBef>
              <a:buFontTx/>
              <a:buNone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latin typeface="Arial"/>
                <a:cs typeface="Arial"/>
              </a:rPr>
              <a:t>1 Corinthians 11:17-34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Crossroads International Church Singapore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cicfamily.com &amp;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0291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60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2" descr="bible_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770813" cy="1049338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212121"/>
                  </a:outerShdw>
                </a:effectLst>
                <a:latin typeface="Arial" charset="0"/>
              </a:rPr>
              <a:t>1 Cor. 10:15-18 </a:t>
            </a:r>
            <a:r>
              <a:rPr lang="en-US" sz="3600" u="sng" dirty="0" smtClean="0">
                <a:effectLst>
                  <a:outerShdw blurRad="38100" dist="38100" dir="2700000" algn="tl">
                    <a:srgbClr val="212121"/>
                  </a:outerShdw>
                </a:effectLst>
                <a:latin typeface="Arial" charset="0"/>
              </a:rPr>
              <a:t>(NLT)</a:t>
            </a:r>
            <a:endParaRPr lang="en-US" dirty="0" smtClean="0">
              <a:effectLst>
                <a:outerShdw blurRad="38100" dist="38100" dir="2700000" algn="tl">
                  <a:srgbClr val="212121"/>
                </a:outerShdw>
              </a:effectLst>
              <a:latin typeface="Arial" charset="0"/>
            </a:endParaRPr>
          </a:p>
        </p:txBody>
      </p:sp>
      <p:sp>
        <p:nvSpPr>
          <p:cNvPr id="1414148" name="Text Box 4"/>
          <p:cNvSpPr txBox="1">
            <a:spLocks noChangeArrowheads="1"/>
          </p:cNvSpPr>
          <p:nvPr/>
        </p:nvSpPr>
        <p:spPr bwMode="auto">
          <a:xfrm>
            <a:off x="35496" y="1295400"/>
            <a:ext cx="9167936" cy="501675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eaLnBrk="1" hangingPunct="1">
              <a:defRPr sz="3200" b="1">
                <a:effectLst>
                  <a:glow rad="190500">
                    <a:schemeClr val="bg2"/>
                  </a:glow>
                </a:effectLst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aseline="30000" dirty="0" smtClean="0"/>
              <a:t>15</a:t>
            </a:r>
            <a:r>
              <a:rPr lang="en-US" dirty="0" smtClean="0"/>
              <a:t>You are reasonable people. Decide for yourselves if what I am saying is true. </a:t>
            </a:r>
            <a:r>
              <a:rPr lang="en-US" baseline="30000" dirty="0" smtClean="0"/>
              <a:t>16</a:t>
            </a:r>
            <a:r>
              <a:rPr lang="en-US" dirty="0" smtClean="0"/>
              <a:t>When we bless the cup at the Lord</a:t>
            </a:r>
            <a:r>
              <a:rPr lang="fr-FR" altLang="ja-JP" dirty="0" smtClean="0"/>
              <a:t>'</a:t>
            </a:r>
            <a:r>
              <a:rPr lang="en-US" dirty="0" smtClean="0"/>
              <a:t>s Table, </a:t>
            </a:r>
            <a:r>
              <a:rPr lang="en-US" dirty="0" err="1" smtClean="0"/>
              <a:t>aren</a:t>
            </a:r>
            <a:r>
              <a:rPr lang="fr-FR" altLang="ja-JP" dirty="0" smtClean="0"/>
              <a:t>'</a:t>
            </a:r>
            <a:r>
              <a:rPr lang="en-US" dirty="0" smtClean="0"/>
              <a:t>t we sharing in the blood of Christ? And when we break the bread, </a:t>
            </a:r>
            <a:r>
              <a:rPr lang="en-US" dirty="0" err="1" smtClean="0"/>
              <a:t>aren</a:t>
            </a:r>
            <a:r>
              <a:rPr lang="fr-FR" altLang="ja-JP" dirty="0" smtClean="0"/>
              <a:t>'</a:t>
            </a:r>
            <a:r>
              <a:rPr lang="en-US" dirty="0" smtClean="0"/>
              <a:t>t we sharing in the body of Christ? </a:t>
            </a:r>
            <a:r>
              <a:rPr lang="en-US" baseline="30000" dirty="0" smtClean="0"/>
              <a:t>17</a:t>
            </a:r>
            <a:r>
              <a:rPr lang="en-US" dirty="0" smtClean="0"/>
              <a:t>And though we are many, we all eat from one loaf of bread, showing that we are one body. </a:t>
            </a:r>
            <a:r>
              <a:rPr lang="en-US" baseline="30000" dirty="0" smtClean="0"/>
              <a:t>18</a:t>
            </a:r>
            <a:r>
              <a:rPr lang="en-US" dirty="0" smtClean="0"/>
              <a:t>Think about the people of Israel. </a:t>
            </a:r>
            <a:r>
              <a:rPr lang="en-US" dirty="0" err="1" smtClean="0"/>
              <a:t>Weren</a:t>
            </a:r>
            <a:r>
              <a:rPr lang="fr-FR" altLang="ja-JP" dirty="0" smtClean="0"/>
              <a:t>'</a:t>
            </a:r>
            <a:r>
              <a:rPr lang="en-US" dirty="0" smtClean="0"/>
              <a:t>t they united by eating the sacrifices at the altar?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2" descr="eating the passover m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12014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155" name="Rectangle 3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glow rad="127000">
                    <a:schemeClr val="accent4">
                      <a:lumMod val="1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Seating at Jesus</a:t>
            </a:r>
            <a:r>
              <a:rPr lang="fr-FR" altLang="ja-JP" b="1" dirty="0">
                <a:effectLst>
                  <a:glow rad="127000">
                    <a:schemeClr val="accent4">
                      <a:lumMod val="1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'</a:t>
            </a:r>
            <a:r>
              <a:rPr lang="en-US" b="1" dirty="0">
                <a:effectLst>
                  <a:glow rad="127000">
                    <a:schemeClr val="accent4">
                      <a:lumMod val="1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Passover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2" descr="Puri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7313"/>
            <a:ext cx="9251950" cy="748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3581400" cy="2160588"/>
          </a:xfrm>
          <a:extLst/>
        </p:spPr>
        <p:txBody>
          <a:bodyPr/>
          <a:lstStyle/>
          <a:p>
            <a:pPr>
              <a:defRPr/>
            </a:pPr>
            <a:r>
              <a:rPr lang="en-US" b="1">
                <a:effectLst>
                  <a:glow rad="127000">
                    <a:schemeClr val="accent4">
                      <a:lumMod val="1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Modern Passover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848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60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2128838" y="2133600"/>
            <a:ext cx="7010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>
                <a:latin typeface="Trebuchet MS" charset="0"/>
              </a:rPr>
              <a:t>"Therefore if you are presenting your offering at the altar, and there remember that your brother has something against you, leave your offering there before the altar and go; first be reconciled to your brother, and then come and present your offering.</a:t>
            </a:r>
            <a:r>
              <a:rPr lang="ja-JP" altLang="en-US" sz="3200" b="1" dirty="0">
                <a:latin typeface="Trebuchet MS" charset="0"/>
              </a:rPr>
              <a:t>”</a:t>
            </a:r>
            <a:endParaRPr lang="en-US" sz="3200" b="1" dirty="0">
              <a:latin typeface="Trebuchet MS" charset="0"/>
            </a:endParaRPr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239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Matthew 5:23-24</a:t>
            </a:r>
          </a:p>
        </p:txBody>
      </p:sp>
      <p:sp>
        <p:nvSpPr>
          <p:cNvPr id="271364" name="Oval 4"/>
          <p:cNvSpPr>
            <a:spLocks noChangeArrowheads="1"/>
          </p:cNvSpPr>
          <p:nvPr/>
        </p:nvSpPr>
        <p:spPr bwMode="auto">
          <a:xfrm>
            <a:off x="4724400" y="2438400"/>
            <a:ext cx="2438400" cy="914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>
              <a:effectLst>
                <a:glow rad="101600">
                  <a:schemeClr val="tx1">
                    <a:alpha val="94000"/>
                  </a:schemeClr>
                </a:glow>
              </a:effectLst>
            </a:endParaRP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6858000" y="1447800"/>
            <a:ext cx="9334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94000"/>
                    </a:schemeClr>
                  </a:glow>
                </a:effectLst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1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4" grpId="0" animBg="1"/>
      <p:bldP spid="27136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  <p:sp>
        <p:nvSpPr>
          <p:cNvPr id="152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257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60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3" descr="Ominous Sky Wallpaper with Cross and Thor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59" name="Title 1"/>
          <p:cNvSpPr>
            <a:spLocks noGrp="1"/>
          </p:cNvSpPr>
          <p:nvPr>
            <p:ph type="ctrTitle" idx="4294967295"/>
          </p:nvPr>
        </p:nvSpPr>
        <p:spPr>
          <a:xfrm>
            <a:off x="0" y="5661025"/>
            <a:ext cx="9144000" cy="11207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539750" indent="-539750" algn="l" eaLnBrk="1" hangingPunct="1">
              <a:defRPr/>
            </a:pPr>
            <a:r>
              <a:rPr lang="en-US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I.  Look </a:t>
            </a:r>
            <a:r>
              <a:rPr lang="en-US" b="1" i="1" dirty="0">
                <a:solidFill>
                  <a:srgbClr val="FFFF00"/>
                </a:solidFill>
                <a:latin typeface="Arial"/>
                <a:ea typeface="ＭＳ Ｐゴシック" charset="0"/>
                <a:cs typeface="Arial"/>
              </a:rPr>
              <a:t>outward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at your 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relationships 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with other believers</a:t>
            </a:r>
            <a:endParaRPr lang="en-US" sz="40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9860" name="Title 1"/>
          <p:cNvSpPr>
            <a:spLocks/>
          </p:cNvSpPr>
          <p:nvPr/>
        </p:nvSpPr>
        <p:spPr bwMode="auto">
          <a:xfrm>
            <a:off x="152400" y="76200"/>
            <a:ext cx="426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600" i="1">
                <a:solidFill>
                  <a:schemeClr val="bg1"/>
                </a:solidFill>
                <a:latin typeface="Aramis Regular" charset="0"/>
              </a:rPr>
              <a:t>The Four Directions</a:t>
            </a:r>
            <a:endParaRPr lang="en-US" sz="4000">
              <a:latin typeface="Calibri" charset="0"/>
            </a:endParaRPr>
          </a:p>
        </p:txBody>
      </p:sp>
      <p:sp>
        <p:nvSpPr>
          <p:cNvPr id="154628" name="AutoShape 5"/>
          <p:cNvSpPr>
            <a:spLocks noChangeArrowheads="1"/>
          </p:cNvSpPr>
          <p:nvPr/>
        </p:nvSpPr>
        <p:spPr bwMode="auto">
          <a:xfrm>
            <a:off x="3962400" y="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 rot="-5400000">
            <a:off x="3740150" y="981075"/>
            <a:ext cx="1755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outward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3" descr="Ominous Sky Wallpaper with Cross and Thor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07" name="Title 1"/>
          <p:cNvSpPr>
            <a:spLocks noGrp="1"/>
          </p:cNvSpPr>
          <p:nvPr>
            <p:ph type="ctrTitle" idx="4294967295"/>
          </p:nvPr>
        </p:nvSpPr>
        <p:spPr>
          <a:xfrm>
            <a:off x="0" y="6076950"/>
            <a:ext cx="9144000" cy="70485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539750" indent="-539750" algn="l" eaLnBrk="1" hangingPunct="1">
              <a:defRPr/>
            </a:pPr>
            <a:r>
              <a:rPr lang="en-US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II.  Look </a:t>
            </a:r>
            <a:r>
              <a:rPr lang="en-US" b="1" i="1" dirty="0">
                <a:solidFill>
                  <a:srgbClr val="FFFF00"/>
                </a:solidFill>
                <a:latin typeface="Arial"/>
                <a:ea typeface="ＭＳ Ｐゴシック" charset="0"/>
                <a:cs typeface="Arial"/>
              </a:rPr>
              <a:t>back</a:t>
            </a:r>
            <a:r>
              <a:rPr lang="en-US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at Christ</a:t>
            </a:r>
            <a:r>
              <a:rPr lang="fr-FR" altLang="ja-JP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'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s death for you</a:t>
            </a:r>
          </a:p>
        </p:txBody>
      </p:sp>
      <p:sp>
        <p:nvSpPr>
          <p:cNvPr id="277508" name="Title 1"/>
          <p:cNvSpPr>
            <a:spLocks/>
          </p:cNvSpPr>
          <p:nvPr/>
        </p:nvSpPr>
        <p:spPr bwMode="auto">
          <a:xfrm>
            <a:off x="152400" y="76200"/>
            <a:ext cx="426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600" i="1">
                <a:solidFill>
                  <a:schemeClr val="bg1"/>
                </a:solidFill>
                <a:latin typeface="Aramis Regular" charset="0"/>
              </a:rPr>
              <a:t>The Four Directions</a:t>
            </a:r>
            <a:endParaRPr lang="en-US" sz="4000">
              <a:latin typeface="Calibri" charset="0"/>
            </a:endParaRPr>
          </a:p>
        </p:txBody>
      </p:sp>
      <p:sp>
        <p:nvSpPr>
          <p:cNvPr id="156676" name="AutoShape 5"/>
          <p:cNvSpPr>
            <a:spLocks noChangeArrowheads="1"/>
          </p:cNvSpPr>
          <p:nvPr/>
        </p:nvSpPr>
        <p:spPr bwMode="auto">
          <a:xfrm>
            <a:off x="3962400" y="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 rot="-5400000">
            <a:off x="3740150" y="981075"/>
            <a:ext cx="1755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outward</a:t>
            </a:r>
          </a:p>
        </p:txBody>
      </p:sp>
      <p:sp>
        <p:nvSpPr>
          <p:cNvPr id="156678" name="AutoShape 7"/>
          <p:cNvSpPr>
            <a:spLocks noChangeArrowheads="1"/>
          </p:cNvSpPr>
          <p:nvPr/>
        </p:nvSpPr>
        <p:spPr bwMode="auto">
          <a:xfrm rot="-5400000">
            <a:off x="2438400" y="144780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 rot="-21600000">
            <a:off x="2795588" y="2270125"/>
            <a:ext cx="1014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back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2" descr="Body-Bloo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 Corinthians 11:23-25</a:t>
            </a: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365125" y="1143000"/>
            <a:ext cx="61880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baseline="30000" smtClean="0">
                <a:solidFill>
                  <a:schemeClr val="bg1"/>
                </a:solidFill>
              </a:rPr>
              <a:t>23</a:t>
            </a:r>
            <a:r>
              <a:rPr lang="en-US" sz="2800" b="1" smtClean="0">
                <a:solidFill>
                  <a:schemeClr val="bg1"/>
                </a:solidFill>
              </a:rPr>
              <a:t>For I received from the Lord what I also passed on to you: The Lord Jesus, on the night he was betrayed, took bread,  </a:t>
            </a:r>
            <a:r>
              <a:rPr lang="en-US" sz="2800" b="1" baseline="30000" smtClean="0">
                <a:solidFill>
                  <a:schemeClr val="bg1"/>
                </a:solidFill>
              </a:rPr>
              <a:t>24</a:t>
            </a:r>
            <a:r>
              <a:rPr lang="en-US" sz="2800" b="1" smtClean="0">
                <a:solidFill>
                  <a:schemeClr val="bg1"/>
                </a:solidFill>
              </a:rPr>
              <a:t>and when he had given thanks, he broke it and said, "This is my body, which is for you; do this in remembrance of me."  </a:t>
            </a:r>
            <a:r>
              <a:rPr lang="en-US" sz="2800" b="1" baseline="30000" smtClean="0">
                <a:solidFill>
                  <a:schemeClr val="bg1"/>
                </a:solidFill>
              </a:rPr>
              <a:t>25</a:t>
            </a:r>
            <a:r>
              <a:rPr lang="en-US" sz="2800" b="1" smtClean="0">
                <a:solidFill>
                  <a:schemeClr val="bg1"/>
                </a:solidFill>
              </a:rPr>
              <a:t>In the same way, after supper he took the cup, saying, "This cup is the new covenant in my blood; do this, whenever you drink it, in remembrance of me."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2" descr="SarahatBigChur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143000"/>
          </a:xfrm>
          <a:extLst/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glow rad="127000">
                    <a:schemeClr val="accent4">
                      <a:lumMod val="1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Sarah went to Big Church…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Picture 2" descr="Passov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0" name="Picture 3" descr="Passov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506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6324600" cy="1524000"/>
          </a:xfrm>
          <a:solidFill>
            <a:srgbClr val="0000FF"/>
          </a:solidFill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Passover</a:t>
            </a:r>
            <a:r>
              <a:rPr lang="fr-FR" altLang="ja-JP">
                <a:latin typeface="Tahoma" charset="0"/>
                <a:ea typeface="ＭＳ Ｐゴシック" charset="0"/>
                <a:cs typeface="ＭＳ Ｐゴシック" charset="0"/>
              </a:rPr>
              <a:t>'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 Past Significance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0" y="0"/>
            <a:ext cx="7848600" cy="6858000"/>
          </a:xfrm>
          <a:prstGeom prst="rect">
            <a:avLst/>
          </a:prstGeom>
          <a:gradFill rotWithShape="0">
            <a:gsLst>
              <a:gs pos="0">
                <a:schemeClr val="bg2">
                  <a:alpha val="58000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62818" name="Picture 3" descr="Passover Cup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2775" y="0"/>
            <a:ext cx="4721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19" name="Picture 4" descr="j0280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990600"/>
            <a:ext cx="2425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0" name="Picture 5" descr="j0280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7700" y="990600"/>
            <a:ext cx="2425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1" name="Picture 6" descr="j0280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3733800"/>
            <a:ext cx="2425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2" name="Picture 7" descr="j0280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7700" y="3733800"/>
            <a:ext cx="2425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228600" y="1981200"/>
            <a:ext cx="1884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latin typeface="Tahoma" charset="0"/>
              </a:rPr>
              <a:t>Blessing</a:t>
            </a:r>
            <a:endParaRPr lang="en-US" sz="1800">
              <a:latin typeface="Tahoma" charset="0"/>
            </a:endParaRPr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2330450" y="1981200"/>
            <a:ext cx="1784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latin typeface="Tahoma" charset="0"/>
              </a:rPr>
              <a:t>Plagues</a:t>
            </a:r>
            <a:endParaRPr lang="en-US" sz="1800">
              <a:latin typeface="Tahoma" charset="0"/>
            </a:endParaRPr>
          </a:p>
        </p:txBody>
      </p:sp>
      <p:sp>
        <p:nvSpPr>
          <p:cNvPr id="283658" name="Text Box 10"/>
          <p:cNvSpPr txBox="1">
            <a:spLocks noChangeArrowheads="1"/>
          </p:cNvSpPr>
          <p:nvPr/>
        </p:nvSpPr>
        <p:spPr bwMode="auto">
          <a:xfrm>
            <a:off x="-73025" y="4800600"/>
            <a:ext cx="2663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latin typeface="Tahoma" charset="0"/>
              </a:rPr>
              <a:t>Redemption</a:t>
            </a:r>
            <a:endParaRPr lang="en-US" sz="1800">
              <a:latin typeface="Tahoma" charset="0"/>
            </a:endParaRPr>
          </a:p>
        </p:txBody>
      </p:sp>
      <p:sp>
        <p:nvSpPr>
          <p:cNvPr id="283659" name="Text Box 11"/>
          <p:cNvSpPr txBox="1">
            <a:spLocks noChangeArrowheads="1"/>
          </p:cNvSpPr>
          <p:nvPr/>
        </p:nvSpPr>
        <p:spPr bwMode="auto">
          <a:xfrm>
            <a:off x="2590800" y="4800600"/>
            <a:ext cx="1444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latin typeface="Tahoma" charset="0"/>
              </a:rPr>
              <a:t>Praise</a:t>
            </a:r>
            <a:endParaRPr lang="en-US" sz="1800">
              <a:latin typeface="Tahoma" charset="0"/>
            </a:endParaRPr>
          </a:p>
        </p:txBody>
      </p:sp>
      <p:sp>
        <p:nvSpPr>
          <p:cNvPr id="283660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05725" cy="1143000"/>
          </a:xfrm>
          <a:solidFill>
            <a:schemeClr val="bg2"/>
          </a:solidFill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latin typeface="Arial" charset="0"/>
              </a:rPr>
              <a:t>The Four Cups (Exod. 6:6-7)</a:t>
            </a:r>
          </a:p>
        </p:txBody>
      </p:sp>
      <p:sp>
        <p:nvSpPr>
          <p:cNvPr id="283661" name="Oval 13"/>
          <p:cNvSpPr>
            <a:spLocks noChangeArrowheads="1"/>
          </p:cNvSpPr>
          <p:nvPr/>
        </p:nvSpPr>
        <p:spPr bwMode="auto">
          <a:xfrm>
            <a:off x="5943600" y="1600200"/>
            <a:ext cx="2514600" cy="1371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836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836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36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83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3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83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3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6" grpId="0"/>
      <p:bldP spid="283657" grpId="0"/>
      <p:bldP spid="283658" grpId="0"/>
      <p:bldP spid="283659" grpId="0"/>
      <p:bldP spid="2836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0" y="0"/>
            <a:ext cx="7848600" cy="6858000"/>
          </a:xfrm>
          <a:prstGeom prst="rect">
            <a:avLst/>
          </a:prstGeom>
          <a:gradFill rotWithShape="0">
            <a:gsLst>
              <a:gs pos="0">
                <a:schemeClr val="bg2">
                  <a:alpha val="58000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The Order of the Celebrations</a:t>
            </a:r>
          </a:p>
        </p:txBody>
      </p:sp>
      <p:graphicFrame>
        <p:nvGraphicFramePr>
          <p:cNvPr id="285700" name="Group 4"/>
          <p:cNvGraphicFramePr>
            <a:graphicFrameLocks noGrp="1"/>
          </p:cNvGraphicFramePr>
          <p:nvPr/>
        </p:nvGraphicFramePr>
        <p:xfrm>
          <a:off x="76200" y="1295400"/>
          <a:ext cx="7880350" cy="5592832"/>
        </p:xfrm>
        <a:graphic>
          <a:graphicData uri="http://schemas.openxmlformats.org/drawingml/2006/table">
            <a:tbl>
              <a:tblPr/>
              <a:tblGrid>
                <a:gridCol w="4018979"/>
                <a:gridCol w="3861371"/>
              </a:tblGrid>
              <a:tr h="460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Passover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2" marR="9144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Lord</a:t>
                      </a:r>
                      <a:r>
                        <a:rPr kumimoji="0" lang="fr-FR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'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s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Supper 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2" marR="9144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7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Light candles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2" marR="9144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Assumed (not recorded)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2" marR="9144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1st Cup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: Blessing/Sanctification, saying, “I will bring you out from under the burdens of the Egyptians” (1st of 4 “I wills” of Exod. 6:6-7)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2" marR="9144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“Take this and divide it among yourselves… I will not drink again of the fruit of the vine until the kingdom of God comes” (Luke 22:17b-18)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2" marR="9144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Washing of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one</a:t>
                      </a:r>
                      <a:r>
                        <a:rPr kumimoji="0" lang="fr-FR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'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s </a:t>
                      </a: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own hands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2" marR="9144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Washed </a:t>
                      </a: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disciples feet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 during meal (John 13:2, 4)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2" marR="9144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Parsley dipped in salt water (bitterness), middle matzah (bread) made visible and broken and 1/2 called “afikomen” (Gr. “he who comes later”) wrapped with napkin and hidden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2" marR="9144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Son of God (second member of the Trinity) made visible, broken, body wrapped, and buried in a tomb (this tradition was added to the Passover by first century 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AD 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Jewish believers)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2" marR="9144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Passover story read (Exod. 12:1-13), 4 Questions, 4 sons, 10 Plagues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2" marR="9144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Assumed (not recorded)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2" marR="91442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4890" name="Picture 27" descr="j02874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0"/>
            <a:ext cx="1879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24" name="Oval 28"/>
          <p:cNvSpPr>
            <a:spLocks noChangeArrowheads="1"/>
          </p:cNvSpPr>
          <p:nvPr/>
        </p:nvSpPr>
        <p:spPr bwMode="auto">
          <a:xfrm>
            <a:off x="-533400" y="3733800"/>
            <a:ext cx="4648200" cy="29718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57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57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57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0" y="0"/>
            <a:ext cx="7848600" cy="6858000"/>
          </a:xfrm>
          <a:prstGeom prst="rect">
            <a:avLst/>
          </a:prstGeom>
          <a:gradFill rotWithShape="0">
            <a:gsLst>
              <a:gs pos="0">
                <a:schemeClr val="bg2">
                  <a:alpha val="58000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Seder Plate</a:t>
            </a:r>
          </a:p>
        </p:txBody>
      </p:sp>
      <p:pic>
        <p:nvPicPr>
          <p:cNvPr id="166915" name="Picture 4" descr="Feast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67818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6" name="Picture 5" descr="Feast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79"/>
          <a:stretch>
            <a:fillRect/>
          </a:stretch>
        </p:blipFill>
        <p:spPr bwMode="auto">
          <a:xfrm>
            <a:off x="4419600" y="5486400"/>
            <a:ext cx="2540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0" y="0"/>
            <a:ext cx="7848600" cy="6858000"/>
          </a:xfrm>
          <a:prstGeom prst="rect">
            <a:avLst/>
          </a:prstGeom>
          <a:gradFill rotWithShape="0">
            <a:gsLst>
              <a:gs pos="0">
                <a:schemeClr val="bg2">
                  <a:alpha val="58000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19075" y="44450"/>
            <a:ext cx="7477125" cy="898525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The Order of the Celebrations</a:t>
            </a:r>
          </a:p>
        </p:txBody>
      </p:sp>
      <p:sp>
        <p:nvSpPr>
          <p:cNvPr id="168963" name="Rectangle 4"/>
          <p:cNvSpPr>
            <a:spLocks noChangeArrowheads="1"/>
          </p:cNvSpPr>
          <p:nvPr/>
        </p:nvSpPr>
        <p:spPr bwMode="auto">
          <a:xfrm>
            <a:off x="0" y="7229475"/>
            <a:ext cx="184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1300" b="1">
                <a:latin typeface="Times" charset="0"/>
                <a:ea typeface="宋体" charset="0"/>
                <a:cs typeface="宋体" charset="0"/>
              </a:rPr>
              <a:t/>
            </a:r>
            <a:br>
              <a:rPr lang="en-US" altLang="zh-CN" sz="1300" b="1">
                <a:latin typeface="Times" charset="0"/>
                <a:ea typeface="宋体" charset="0"/>
                <a:cs typeface="宋体" charset="0"/>
              </a:rPr>
            </a:br>
            <a:endParaRPr lang="en-US" altLang="zh-CN" sz="1800">
              <a:ea typeface="宋体" charset="0"/>
              <a:cs typeface="宋体" charset="0"/>
            </a:endParaRPr>
          </a:p>
        </p:txBody>
      </p:sp>
      <p:sp>
        <p:nvSpPr>
          <p:cNvPr id="168964" name="Rectangle 5"/>
          <p:cNvSpPr>
            <a:spLocks noChangeArrowheads="1"/>
          </p:cNvSpPr>
          <p:nvPr/>
        </p:nvSpPr>
        <p:spPr bwMode="auto">
          <a:xfrm>
            <a:off x="0" y="7229475"/>
            <a:ext cx="184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1300" b="1">
                <a:latin typeface="Times" charset="0"/>
                <a:ea typeface="宋体" charset="0"/>
                <a:cs typeface="宋体" charset="0"/>
              </a:rPr>
              <a:t/>
            </a:r>
            <a:br>
              <a:rPr lang="en-US" altLang="zh-CN" sz="1300" b="1">
                <a:latin typeface="Times" charset="0"/>
                <a:ea typeface="宋体" charset="0"/>
                <a:cs typeface="宋体" charset="0"/>
              </a:rPr>
            </a:br>
            <a:endParaRPr lang="en-US" altLang="zh-CN" sz="1800">
              <a:ea typeface="宋体" charset="0"/>
              <a:cs typeface="宋体" charset="0"/>
            </a:endParaRPr>
          </a:p>
        </p:txBody>
      </p:sp>
      <p:sp>
        <p:nvSpPr>
          <p:cNvPr id="168965" name="Rectangle 6"/>
          <p:cNvSpPr>
            <a:spLocks noChangeArrowheads="1"/>
          </p:cNvSpPr>
          <p:nvPr/>
        </p:nvSpPr>
        <p:spPr bwMode="auto">
          <a:xfrm>
            <a:off x="0" y="1103313"/>
            <a:ext cx="1841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1200">
                <a:latin typeface="Times" charset="0"/>
                <a:ea typeface="宋体" charset="0"/>
                <a:cs typeface="宋体" charset="0"/>
              </a:rPr>
              <a:t/>
            </a:r>
            <a:br>
              <a:rPr lang="en-US" altLang="zh-CN" sz="1200">
                <a:latin typeface="Times" charset="0"/>
                <a:ea typeface="宋体" charset="0"/>
                <a:cs typeface="宋体" charset="0"/>
              </a:rPr>
            </a:br>
            <a:endParaRPr lang="en-US" altLang="zh-CN" sz="1100">
              <a:latin typeface="Tahoma" charset="0"/>
              <a:ea typeface="宋体" charset="0"/>
              <a:cs typeface="宋体" charset="0"/>
            </a:endParaRPr>
          </a:p>
          <a:p>
            <a:endParaRPr lang="en-US" altLang="zh-CN" sz="1800">
              <a:ea typeface="宋体" charset="0"/>
              <a:cs typeface="宋体" charset="0"/>
            </a:endParaRPr>
          </a:p>
        </p:txBody>
      </p:sp>
      <p:graphicFrame>
        <p:nvGraphicFramePr>
          <p:cNvPr id="289799" name="Group 7"/>
          <p:cNvGraphicFramePr>
            <a:graphicFrameLocks noGrp="1"/>
          </p:cNvGraphicFramePr>
          <p:nvPr/>
        </p:nvGraphicFramePr>
        <p:xfrm>
          <a:off x="7938" y="908050"/>
          <a:ext cx="7804150" cy="5932488"/>
        </p:xfrm>
        <a:graphic>
          <a:graphicData uri="http://schemas.openxmlformats.org/drawingml/2006/table">
            <a:tbl>
              <a:tblPr/>
              <a:tblGrid>
                <a:gridCol w="3863054"/>
                <a:gridCol w="3941096"/>
              </a:tblGrid>
              <a:tr h="460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Passover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Lord</a:t>
                      </a:r>
                      <a:r>
                        <a:rPr kumimoji="0" lang="fr-FR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'</a:t>
                      </a:r>
                      <a:r>
                        <a:rPr kumimoji="0" lang="en-US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s </a:t>
                      </a:r>
                      <a:r>
                        <a:rPr kumimoji="0" lang="en-US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Supper 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960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2nd Cup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: Plagues/Judgment, saying, “I will rid you of their bondage”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Washing hands, eat upper and 1/2 middle matzah and bitter herbs with bottom matzah (bondage)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Passover Supper begins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Eat bitter herbs with </a:t>
                      </a:r>
                      <a:r>
                        <a:rPr kumimoji="0" lang="en-US" altLang="zh-CN" sz="19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charoseth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 of dates, honey, &amp; almonds (sweetness of life with </a:t>
                      </a:r>
                      <a:r>
                        <a:rPr kumimoji="0" lang="en-US" altLang="zh-CN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God</a:t>
                      </a:r>
                      <a:r>
                        <a:rPr kumimoji="0" lang="fr-FR" altLang="zh-CN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'</a:t>
                      </a:r>
                      <a:r>
                        <a:rPr kumimoji="0" lang="en-US" altLang="zh-CN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s 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redemption), roasted egg (temple offerings &amp; destruction, grief and new life), </a:t>
                      </a:r>
                      <a:r>
                        <a:rPr kumimoji="0" lang="en-US" altLang="zh-CN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shankbone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Jesus dips the sop with Judas and Judas leaves (?)</a:t>
                      </a:r>
                      <a:endParaRPr kumimoji="0" lang="en-US" altLang="zh-CN" sz="3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Eat </a:t>
                      </a:r>
                      <a:r>
                        <a:rPr kumimoji="0" lang="en-US" altLang="zh-CN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afikomen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—“This is the bread of affliction…”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“This is my body…” (Luke 22:19)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8989" name="Rectangle 30"/>
          <p:cNvSpPr>
            <a:spLocks noChangeArrowheads="1"/>
          </p:cNvSpPr>
          <p:nvPr/>
        </p:nvSpPr>
        <p:spPr bwMode="auto">
          <a:xfrm>
            <a:off x="0" y="4962525"/>
            <a:ext cx="1841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1200">
                <a:latin typeface="Times" charset="0"/>
                <a:ea typeface="宋体" charset="0"/>
                <a:cs typeface="宋体" charset="0"/>
              </a:rPr>
              <a:t/>
            </a:r>
            <a:br>
              <a:rPr lang="en-US" altLang="zh-CN" sz="1200">
                <a:latin typeface="Times" charset="0"/>
                <a:ea typeface="宋体" charset="0"/>
                <a:cs typeface="宋体" charset="0"/>
              </a:rPr>
            </a:br>
            <a:endParaRPr lang="en-US" altLang="zh-CN" sz="1100">
              <a:latin typeface="Tahoma" charset="0"/>
              <a:ea typeface="宋体" charset="0"/>
              <a:cs typeface="宋体" charset="0"/>
            </a:endParaRPr>
          </a:p>
          <a:p>
            <a:endParaRPr lang="en-US" altLang="zh-CN" sz="1800">
              <a:ea typeface="宋体" charset="0"/>
              <a:cs typeface="宋体" charset="0"/>
            </a:endParaRPr>
          </a:p>
        </p:txBody>
      </p:sp>
      <p:sp>
        <p:nvSpPr>
          <p:cNvPr id="168990" name="Rectangle 31"/>
          <p:cNvSpPr>
            <a:spLocks noChangeArrowheads="1"/>
          </p:cNvSpPr>
          <p:nvPr/>
        </p:nvSpPr>
        <p:spPr bwMode="auto">
          <a:xfrm>
            <a:off x="0" y="8367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800"/>
          </a:p>
        </p:txBody>
      </p:sp>
      <p:pic>
        <p:nvPicPr>
          <p:cNvPr id="168991" name="Picture 32" descr="j02874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0"/>
            <a:ext cx="1879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825" name="Oval 33"/>
          <p:cNvSpPr>
            <a:spLocks noChangeArrowheads="1"/>
          </p:cNvSpPr>
          <p:nvPr/>
        </p:nvSpPr>
        <p:spPr bwMode="auto">
          <a:xfrm>
            <a:off x="0" y="5867400"/>
            <a:ext cx="3810000" cy="990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Oval 34"/>
          <p:cNvSpPr>
            <a:spLocks noChangeArrowheads="1"/>
          </p:cNvSpPr>
          <p:nvPr/>
        </p:nvSpPr>
        <p:spPr bwMode="auto">
          <a:xfrm>
            <a:off x="3886200" y="5867400"/>
            <a:ext cx="3810000" cy="990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98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98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98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9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9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898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898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98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89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9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8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5" grpId="0" animBg="1"/>
      <p:bldP spid="2898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4" descr="chris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91440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This is my body, which is for you…</a:t>
            </a:r>
            <a:r>
              <a:rPr lang="ja-JP" alt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32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0" y="0"/>
            <a:ext cx="7848600" cy="6858000"/>
          </a:xfrm>
          <a:prstGeom prst="rect">
            <a:avLst/>
          </a:prstGeom>
          <a:gradFill rotWithShape="0">
            <a:gsLst>
              <a:gs pos="0">
                <a:schemeClr val="bg2">
                  <a:alpha val="58000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73058" name="Picture 3" descr="Passover Cup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2775" y="0"/>
            <a:ext cx="4721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59" name="Picture 4" descr="j0280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990600"/>
            <a:ext cx="2425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0" name="Picture 5" descr="j0280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7700" y="990600"/>
            <a:ext cx="2425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1" name="Picture 6" descr="j0280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3733800"/>
            <a:ext cx="2425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2" name="Picture 7" descr="j0280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7700" y="3733800"/>
            <a:ext cx="2425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6" name="Text Box 8"/>
          <p:cNvSpPr txBox="1">
            <a:spLocks noChangeArrowheads="1"/>
          </p:cNvSpPr>
          <p:nvPr/>
        </p:nvSpPr>
        <p:spPr bwMode="auto">
          <a:xfrm>
            <a:off x="228600" y="1981200"/>
            <a:ext cx="1884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latin typeface="Tahoma" charset="0"/>
              </a:rPr>
              <a:t>Blessing</a:t>
            </a:r>
            <a:endParaRPr lang="en-US" sz="1800">
              <a:latin typeface="Tahoma" charset="0"/>
            </a:endParaRP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2330450" y="1981200"/>
            <a:ext cx="1784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latin typeface="Tahoma" charset="0"/>
              </a:rPr>
              <a:t>Plagues</a:t>
            </a:r>
            <a:endParaRPr lang="en-US" sz="1800">
              <a:latin typeface="Tahoma" charset="0"/>
            </a:endParaRPr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auto">
          <a:xfrm>
            <a:off x="-73025" y="4800600"/>
            <a:ext cx="2663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latin typeface="Tahoma" charset="0"/>
              </a:rPr>
              <a:t>Redemption</a:t>
            </a:r>
            <a:endParaRPr lang="en-US" sz="1800">
              <a:latin typeface="Tahoma" charset="0"/>
            </a:endParaRPr>
          </a:p>
        </p:txBody>
      </p:sp>
      <p:sp>
        <p:nvSpPr>
          <p:cNvPr id="293899" name="Text Box 11"/>
          <p:cNvSpPr txBox="1">
            <a:spLocks noChangeArrowheads="1"/>
          </p:cNvSpPr>
          <p:nvPr/>
        </p:nvSpPr>
        <p:spPr bwMode="auto">
          <a:xfrm>
            <a:off x="2590800" y="4800600"/>
            <a:ext cx="1444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latin typeface="Tahoma" charset="0"/>
              </a:rPr>
              <a:t>Praise</a:t>
            </a:r>
            <a:endParaRPr lang="en-US" sz="1800">
              <a:latin typeface="Tahoma" charset="0"/>
            </a:endParaRPr>
          </a:p>
        </p:txBody>
      </p:sp>
      <p:sp>
        <p:nvSpPr>
          <p:cNvPr id="293900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477125" cy="1143000"/>
          </a:xfrm>
          <a:solidFill>
            <a:schemeClr val="bg2"/>
          </a:solidFill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The Four Cups (Exod. 6:6-7)</a:t>
            </a:r>
          </a:p>
        </p:txBody>
      </p:sp>
      <p:sp>
        <p:nvSpPr>
          <p:cNvPr id="293901" name="Oval 13"/>
          <p:cNvSpPr>
            <a:spLocks noChangeArrowheads="1"/>
          </p:cNvSpPr>
          <p:nvPr/>
        </p:nvSpPr>
        <p:spPr bwMode="auto">
          <a:xfrm>
            <a:off x="-152400" y="4038600"/>
            <a:ext cx="2743200" cy="2819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939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939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39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6" grpId="0"/>
      <p:bldP spid="293897" grpId="0"/>
      <p:bldP spid="293898" grpId="0"/>
      <p:bldP spid="293899" grpId="0"/>
      <p:bldP spid="29390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ChangeArrowheads="1"/>
          </p:cNvSpPr>
          <p:nvPr/>
        </p:nvSpPr>
        <p:spPr bwMode="auto">
          <a:xfrm>
            <a:off x="0" y="0"/>
            <a:ext cx="7848600" cy="6858000"/>
          </a:xfrm>
          <a:prstGeom prst="rect">
            <a:avLst/>
          </a:prstGeom>
          <a:gradFill rotWithShape="0">
            <a:gsLst>
              <a:gs pos="0">
                <a:schemeClr val="bg2">
                  <a:alpha val="58000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075" y="-100013"/>
            <a:ext cx="7477125" cy="898526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The Order of the Celebrations</a:t>
            </a:r>
          </a:p>
        </p:txBody>
      </p:sp>
      <p:graphicFrame>
        <p:nvGraphicFramePr>
          <p:cNvPr id="295940" name="Group 4"/>
          <p:cNvGraphicFramePr>
            <a:graphicFrameLocks noGrp="1"/>
          </p:cNvGraphicFramePr>
          <p:nvPr/>
        </p:nvGraphicFramePr>
        <p:xfrm>
          <a:off x="0" y="836613"/>
          <a:ext cx="7885113" cy="6038849"/>
        </p:xfrm>
        <a:graphic>
          <a:graphicData uri="http://schemas.openxmlformats.org/drawingml/2006/table">
            <a:tbl>
              <a:tblPr/>
              <a:tblGrid>
                <a:gridCol w="3903131"/>
                <a:gridCol w="3981982"/>
              </a:tblGrid>
              <a:tr h="460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Passover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Lord</a:t>
                      </a:r>
                      <a:r>
                        <a:rPr kumimoji="0" lang="fr-FR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'</a:t>
                      </a:r>
                      <a:r>
                        <a:rPr kumimoji="0" lang="en-US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s </a:t>
                      </a:r>
                      <a:r>
                        <a:rPr kumimoji="0" lang="en-US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Supper 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1249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3rd Cup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: Redemption, saying, </a:t>
                      </a:r>
                      <a:r>
                        <a:rPr kumimoji="0" lang="en-US" altLang="zh-CN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/>
                      </a:r>
                      <a:br>
                        <a:rPr kumimoji="0" lang="en-US" altLang="zh-CN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</a:br>
                      <a:r>
                        <a:rPr kumimoji="0" lang="en-US" altLang="zh-CN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“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I will redeem you with an outstretched arm”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“This is my blood…” </a:t>
                      </a:r>
                      <a:r>
                        <a:rPr kumimoji="0" lang="en-US" altLang="zh-CN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/>
                      </a:r>
                      <a:br>
                        <a:rPr kumimoji="0" lang="en-US" altLang="zh-CN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</a:br>
                      <a:r>
                        <a:rPr kumimoji="0" lang="en-US" altLang="zh-CN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(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Luke 22:20) 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Jesus dips the sop with Judas and Judas leaves (?)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4th Cup</a:t>
                      </a:r>
                      <a:r>
                        <a:rPr kumimoji="0" lang="en-US" altLang="zh-CN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: Praise/Regathering, saying, “I will take you to me for a people” &amp; read Pss. 113–118</a:t>
                      </a:r>
                      <a:endParaRPr kumimoji="0" lang="en-US" altLang="zh-CN" sz="3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“For as often as you eat this bread and drink this cup, you proclaim the </a:t>
                      </a:r>
                      <a:r>
                        <a:rPr kumimoji="0" lang="en-US" altLang="zh-CN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Lord</a:t>
                      </a:r>
                      <a:r>
                        <a:rPr kumimoji="0" lang="fr-FR" altLang="zh-CN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'</a:t>
                      </a:r>
                      <a:r>
                        <a:rPr kumimoji="0" lang="en-US" altLang="zh-CN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s 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death until he comes”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Declaration (“Next year in Jerusalem!”), hymn (Ps. 118), poem, or national anthem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Sang hymn &amp; went to Mt. of Olives (Matt. 26:30)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8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Cup of Elijah</a:t>
                      </a:r>
                      <a:r>
                        <a:rPr kumimoji="0" lang="en-US" altLang="zh-CN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: Filled but untouched; symbolizes his return before Messiah (Mal. 4:5-6; Matt. 11:13-14; 17:11-12; Rev. 11:3-12; 19:11-21), youngest child opens front door “for Elijah”</a:t>
                      </a:r>
                      <a:endParaRPr kumimoji="0" lang="en-US" altLang="zh-CN" sz="3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Assumed (not recorded)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127" name="Text Box 24"/>
          <p:cNvSpPr txBox="1">
            <a:spLocks noChangeArrowheads="1"/>
          </p:cNvSpPr>
          <p:nvPr/>
        </p:nvSpPr>
        <p:spPr bwMode="auto">
          <a:xfrm>
            <a:off x="8397875" y="82550"/>
            <a:ext cx="669925" cy="3968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ahoma" charset="0"/>
              </a:rPr>
              <a:t>144</a:t>
            </a:r>
          </a:p>
        </p:txBody>
      </p:sp>
      <p:pic>
        <p:nvPicPr>
          <p:cNvPr id="175128" name="Picture 25" descr="j02874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0"/>
            <a:ext cx="1879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62" name="Oval 26"/>
          <p:cNvSpPr>
            <a:spLocks noChangeArrowheads="1"/>
          </p:cNvSpPr>
          <p:nvPr/>
        </p:nvSpPr>
        <p:spPr bwMode="auto">
          <a:xfrm>
            <a:off x="-304800" y="1074738"/>
            <a:ext cx="4114800" cy="1752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63" name="Oval 27"/>
          <p:cNvSpPr>
            <a:spLocks noChangeArrowheads="1"/>
          </p:cNvSpPr>
          <p:nvPr/>
        </p:nvSpPr>
        <p:spPr bwMode="auto">
          <a:xfrm>
            <a:off x="3581400" y="1074738"/>
            <a:ext cx="4114800" cy="1752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5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59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59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959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959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59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9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9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62" grpId="0" animBg="1"/>
      <p:bldP spid="29596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3" name="Picture 2" descr="Bread of Life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534400" cy="112395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This cup is the new covenant in my blood</a:t>
            </a:r>
            <a:r>
              <a:rPr lang="ja-JP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 (Jer 31: 31-34)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52400" y="1981200"/>
            <a:ext cx="8991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  <a:defRPr/>
            </a:pPr>
            <a:r>
              <a:rPr lang="en-US" sz="3600" b="1" dirty="0">
                <a:effectLst>
                  <a:outerShdw blurRad="50800" dist="63500" dir="2700000" algn="tl" rotWithShape="0">
                    <a:srgbClr val="000000">
                      <a:alpha val="83000"/>
                    </a:srgbClr>
                  </a:outerShdw>
                </a:effectLst>
                <a:latin typeface="Tahoma" charset="0"/>
              </a:rPr>
              <a:t>Israel and Judah reunited (31:31-32)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  <a:defRPr/>
            </a:pPr>
            <a:r>
              <a:rPr lang="en-US" sz="3600" b="1" dirty="0">
                <a:effectLst>
                  <a:outerShdw blurRad="50800" dist="63500" dir="2700000" algn="tl" rotWithShape="0">
                    <a:srgbClr val="000000">
                      <a:alpha val="83000"/>
                    </a:srgbClr>
                  </a:outerShdw>
                </a:effectLst>
                <a:latin typeface="Tahoma" charset="0"/>
              </a:rPr>
              <a:t>Spirit indwelling (31:33)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  <a:defRPr/>
            </a:pPr>
            <a:r>
              <a:rPr lang="en-US" sz="3600" b="1" dirty="0">
                <a:effectLst>
                  <a:outerShdw blurRad="50800" dist="63500" dir="2700000" algn="tl" rotWithShape="0">
                    <a:srgbClr val="000000">
                      <a:alpha val="83000"/>
                    </a:srgbClr>
                  </a:outerShdw>
                </a:effectLst>
                <a:latin typeface="Tahoma" charset="0"/>
              </a:rPr>
              <a:t>No need for evangelism (31:34a)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  <a:defRPr/>
            </a:pPr>
            <a:r>
              <a:rPr lang="en-US" sz="3600" b="1" dirty="0">
                <a:effectLst>
                  <a:outerShdw blurRad="50800" dist="63500" dir="2700000" algn="tl" rotWithShape="0">
                    <a:srgbClr val="000000">
                      <a:alpha val="83000"/>
                    </a:srgbClr>
                  </a:outerShdw>
                </a:effectLst>
                <a:latin typeface="Tahoma" charset="0"/>
              </a:rPr>
              <a:t>Israel forgiven (31:34b)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  <a:defRPr/>
            </a:pPr>
            <a:endParaRPr lang="en-US" sz="3600" b="1" dirty="0">
              <a:effectLst>
                <a:outerShdw blurRad="50800" dist="63500" dir="2700000" algn="tl" rotWithShape="0">
                  <a:srgbClr val="000000">
                    <a:alpha val="83000"/>
                  </a:srgb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  <p:sp>
        <p:nvSpPr>
          <p:cNvPr id="179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20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60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14"/>
          <a:stretch>
            <a:fillRect/>
          </a:stretch>
        </p:blipFill>
        <p:spPr bwMode="auto">
          <a:xfrm>
            <a:off x="0" y="8382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791200"/>
            <a:ext cx="9144000" cy="1143000"/>
          </a:xfrm>
        </p:spPr>
        <p:txBody>
          <a:bodyPr/>
          <a:lstStyle/>
          <a:p>
            <a:pPr eaLnBrk="1" hangingPunct="1"/>
            <a:r>
              <a:rPr lang="ja-JP" altLang="en-US" sz="4800" b="1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4800" b="1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Do this to remember me</a:t>
            </a:r>
            <a:r>
              <a:rPr lang="ja-JP" altLang="en-US" sz="4800" b="1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”</a:t>
            </a:r>
            <a:endParaRPr lang="en-US" sz="40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6" name="WordArt 4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4978400" cy="37671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mr-I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????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2" descr="HighlyExalte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3"/>
          <p:cNvSpPr>
            <a:spLocks noChangeArrowheads="1"/>
          </p:cNvSpPr>
          <p:nvPr/>
        </p:nvSpPr>
        <p:spPr bwMode="auto">
          <a:xfrm>
            <a:off x="3181350" y="609600"/>
            <a:ext cx="59991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ja-JP" altLang="en-US" sz="4800" b="1">
                <a:solidFill>
                  <a:schemeClr val="tx2"/>
                </a:solidFill>
              </a:rPr>
              <a:t>“</a:t>
            </a:r>
            <a:r>
              <a:rPr lang="en-US" altLang="ja-JP" sz="4800" b="1">
                <a:solidFill>
                  <a:schemeClr val="tx2"/>
                </a:solidFill>
              </a:rPr>
              <a:t>I</a:t>
            </a:r>
            <a:r>
              <a:rPr lang="fr-FR" altLang="ja-JP" sz="4800" b="1">
                <a:solidFill>
                  <a:schemeClr val="tx2"/>
                </a:solidFill>
              </a:rPr>
              <a:t>'</a:t>
            </a:r>
            <a:r>
              <a:rPr lang="en-US" altLang="ja-JP" sz="4800" b="1">
                <a:solidFill>
                  <a:schemeClr val="tx2"/>
                </a:solidFill>
              </a:rPr>
              <a:t>m not what </a:t>
            </a:r>
            <a:br>
              <a:rPr lang="en-US" altLang="ja-JP" sz="4800" b="1">
                <a:solidFill>
                  <a:schemeClr val="tx2"/>
                </a:solidFill>
              </a:rPr>
            </a:br>
            <a:r>
              <a:rPr lang="en-US" altLang="ja-JP" sz="4800" b="1">
                <a:solidFill>
                  <a:schemeClr val="tx2"/>
                </a:solidFill>
              </a:rPr>
              <a:t>I wanna be,</a:t>
            </a:r>
            <a:br>
              <a:rPr lang="en-US" altLang="ja-JP" sz="4800" b="1">
                <a:solidFill>
                  <a:schemeClr val="tx2"/>
                </a:solidFill>
              </a:rPr>
            </a:br>
            <a:r>
              <a:rPr lang="en-US" altLang="ja-JP" sz="4800" b="1">
                <a:solidFill>
                  <a:schemeClr val="tx2"/>
                </a:solidFill>
              </a:rPr>
              <a:t>I</a:t>
            </a:r>
            <a:r>
              <a:rPr lang="fr-FR" altLang="ja-JP" sz="4800" b="1">
                <a:solidFill>
                  <a:schemeClr val="tx2"/>
                </a:solidFill>
              </a:rPr>
              <a:t>'</a:t>
            </a:r>
            <a:r>
              <a:rPr lang="en-US" altLang="ja-JP" sz="4800" b="1">
                <a:solidFill>
                  <a:schemeClr val="tx2"/>
                </a:solidFill>
              </a:rPr>
              <a:t>m not what </a:t>
            </a:r>
            <a:br>
              <a:rPr lang="en-US" altLang="ja-JP" sz="4800" b="1">
                <a:solidFill>
                  <a:schemeClr val="tx2"/>
                </a:solidFill>
              </a:rPr>
            </a:br>
            <a:r>
              <a:rPr lang="en-US" altLang="ja-JP" sz="4800" b="1">
                <a:solidFill>
                  <a:schemeClr val="tx2"/>
                </a:solidFill>
              </a:rPr>
              <a:t>I</a:t>
            </a:r>
            <a:r>
              <a:rPr lang="fr-FR" altLang="ja-JP" sz="4800" b="1">
                <a:solidFill>
                  <a:schemeClr val="tx2"/>
                </a:solidFill>
              </a:rPr>
              <a:t>'</a:t>
            </a:r>
            <a:r>
              <a:rPr lang="en-US" altLang="ja-JP" sz="4800" b="1">
                <a:solidFill>
                  <a:schemeClr val="tx2"/>
                </a:solidFill>
              </a:rPr>
              <a:t>m gonna be,</a:t>
            </a:r>
            <a:br>
              <a:rPr lang="en-US" altLang="ja-JP" sz="4800" b="1">
                <a:solidFill>
                  <a:schemeClr val="tx2"/>
                </a:solidFill>
              </a:rPr>
            </a:br>
            <a:r>
              <a:rPr lang="en-US" altLang="ja-JP" sz="4800" b="1">
                <a:solidFill>
                  <a:schemeClr val="tx2"/>
                </a:solidFill>
              </a:rPr>
              <a:t>But thank God </a:t>
            </a:r>
            <a:br>
              <a:rPr lang="en-US" altLang="ja-JP" sz="4800" b="1">
                <a:solidFill>
                  <a:schemeClr val="tx2"/>
                </a:solidFill>
              </a:rPr>
            </a:br>
            <a:r>
              <a:rPr lang="en-US" altLang="ja-JP" sz="4800" b="1">
                <a:solidFill>
                  <a:schemeClr val="tx2"/>
                </a:solidFill>
              </a:rPr>
              <a:t>I</a:t>
            </a:r>
            <a:r>
              <a:rPr lang="fr-FR" altLang="ja-JP" sz="4800" b="1">
                <a:solidFill>
                  <a:schemeClr val="tx2"/>
                </a:solidFill>
              </a:rPr>
              <a:t>'</a:t>
            </a:r>
            <a:r>
              <a:rPr lang="en-US" altLang="ja-JP" sz="4800" b="1">
                <a:solidFill>
                  <a:schemeClr val="tx2"/>
                </a:solidFill>
              </a:rPr>
              <a:t>m not what I was!</a:t>
            </a:r>
            <a:r>
              <a:rPr lang="ja-JP" altLang="en-US" sz="4800" b="1">
                <a:solidFill>
                  <a:schemeClr val="tx2"/>
                </a:solidFill>
              </a:rPr>
              <a:t>”</a:t>
            </a:r>
            <a:endParaRPr lang="en-US" sz="4800" b="1">
              <a:solidFill>
                <a:schemeClr val="tx2"/>
              </a:solidFill>
            </a:endParaRPr>
          </a:p>
        </p:txBody>
      </p:sp>
      <p:sp>
        <p:nvSpPr>
          <p:cNvPr id="18125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62600"/>
            <a:ext cx="29718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Picture 3" descr="Ominous Sky Wallpaper with Cross and Thor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131" name="Title 1"/>
          <p:cNvSpPr>
            <a:spLocks noGrp="1"/>
          </p:cNvSpPr>
          <p:nvPr>
            <p:ph type="ctrTitle" idx="4294967295"/>
          </p:nvPr>
        </p:nvSpPr>
        <p:spPr>
          <a:xfrm>
            <a:off x="0" y="6076950"/>
            <a:ext cx="9144000" cy="70485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539750" indent="-539750" algn="l" eaLnBrk="1" hangingPunct="1">
              <a:defRPr/>
            </a:pPr>
            <a:r>
              <a:rPr lang="en-US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II.  Look </a:t>
            </a:r>
            <a:r>
              <a:rPr lang="en-US" b="1" i="1" dirty="0">
                <a:solidFill>
                  <a:srgbClr val="FFFF00"/>
                </a:solidFill>
                <a:latin typeface="Arial"/>
                <a:ea typeface="ＭＳ Ｐゴシック" charset="0"/>
                <a:cs typeface="Arial"/>
              </a:rPr>
              <a:t>back</a:t>
            </a:r>
            <a:r>
              <a:rPr lang="en-US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at Christ</a:t>
            </a:r>
            <a:r>
              <a:rPr lang="fr-FR" altLang="ja-JP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'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s death for you</a:t>
            </a:r>
          </a:p>
        </p:txBody>
      </p:sp>
      <p:sp>
        <p:nvSpPr>
          <p:cNvPr id="304132" name="Title 1"/>
          <p:cNvSpPr>
            <a:spLocks/>
          </p:cNvSpPr>
          <p:nvPr/>
        </p:nvSpPr>
        <p:spPr bwMode="auto">
          <a:xfrm>
            <a:off x="152400" y="76200"/>
            <a:ext cx="426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600" i="1">
                <a:solidFill>
                  <a:schemeClr val="bg1"/>
                </a:solidFill>
                <a:latin typeface="Aramis Regular" charset="0"/>
              </a:rPr>
              <a:t>The Four Directions</a:t>
            </a:r>
            <a:endParaRPr lang="en-US" sz="4000">
              <a:latin typeface="Calibri" charset="0"/>
            </a:endParaRPr>
          </a:p>
        </p:txBody>
      </p:sp>
      <p:sp>
        <p:nvSpPr>
          <p:cNvPr id="183300" name="AutoShape 5"/>
          <p:cNvSpPr>
            <a:spLocks noChangeArrowheads="1"/>
          </p:cNvSpPr>
          <p:nvPr/>
        </p:nvSpPr>
        <p:spPr bwMode="auto">
          <a:xfrm>
            <a:off x="3962400" y="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4134" name="Text Box 6"/>
          <p:cNvSpPr txBox="1">
            <a:spLocks noChangeArrowheads="1"/>
          </p:cNvSpPr>
          <p:nvPr/>
        </p:nvSpPr>
        <p:spPr bwMode="auto">
          <a:xfrm rot="-5400000">
            <a:off x="3740150" y="981075"/>
            <a:ext cx="1755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outward</a:t>
            </a:r>
          </a:p>
        </p:txBody>
      </p:sp>
      <p:sp>
        <p:nvSpPr>
          <p:cNvPr id="183302" name="AutoShape 7"/>
          <p:cNvSpPr>
            <a:spLocks noChangeArrowheads="1"/>
          </p:cNvSpPr>
          <p:nvPr/>
        </p:nvSpPr>
        <p:spPr bwMode="auto">
          <a:xfrm rot="-5400000">
            <a:off x="2438400" y="144780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4136" name="Text Box 8"/>
          <p:cNvSpPr txBox="1">
            <a:spLocks noChangeArrowheads="1"/>
          </p:cNvSpPr>
          <p:nvPr/>
        </p:nvSpPr>
        <p:spPr bwMode="auto">
          <a:xfrm rot="-21600000">
            <a:off x="2795588" y="2270125"/>
            <a:ext cx="1014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back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3" descr="Ominous Sky Wallpaper with Cross and Thor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79" name="Title 1"/>
          <p:cNvSpPr>
            <a:spLocks noGrp="1"/>
          </p:cNvSpPr>
          <p:nvPr>
            <p:ph type="ctrTitle" idx="4294967295"/>
          </p:nvPr>
        </p:nvSpPr>
        <p:spPr>
          <a:xfrm>
            <a:off x="0" y="6076950"/>
            <a:ext cx="9144000" cy="70485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539750" indent="-539750" algn="l" eaLnBrk="1" hangingPunct="1">
              <a:defRPr/>
            </a:pPr>
            <a:r>
              <a:rPr lang="en-US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III.  Look </a:t>
            </a:r>
            <a:r>
              <a:rPr lang="en-US" b="1" i="1" dirty="0">
                <a:solidFill>
                  <a:srgbClr val="FFFF00"/>
                </a:solidFill>
                <a:latin typeface="Arial"/>
                <a:ea typeface="ＭＳ Ｐゴシック" charset="0"/>
                <a:cs typeface="Arial"/>
              </a:rPr>
              <a:t>forward</a:t>
            </a:r>
            <a:r>
              <a:rPr lang="en-US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to Christ</a:t>
            </a:r>
            <a:r>
              <a:rPr lang="fr-FR" altLang="ja-JP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'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s 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return</a:t>
            </a:r>
            <a:endParaRPr lang="en-US" sz="3600" b="1" i="1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6180" name="Title 1"/>
          <p:cNvSpPr>
            <a:spLocks/>
          </p:cNvSpPr>
          <p:nvPr/>
        </p:nvSpPr>
        <p:spPr bwMode="auto">
          <a:xfrm>
            <a:off x="152400" y="76200"/>
            <a:ext cx="426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600" i="1">
                <a:solidFill>
                  <a:schemeClr val="bg1"/>
                </a:solidFill>
                <a:latin typeface="Aramis Regular" charset="0"/>
              </a:rPr>
              <a:t>The Four Directions</a:t>
            </a:r>
            <a:endParaRPr lang="en-US" sz="4000">
              <a:latin typeface="Calibri" charset="0"/>
            </a:endParaRPr>
          </a:p>
        </p:txBody>
      </p:sp>
      <p:sp>
        <p:nvSpPr>
          <p:cNvPr id="185348" name="AutoShape 5"/>
          <p:cNvSpPr>
            <a:spLocks noChangeArrowheads="1"/>
          </p:cNvSpPr>
          <p:nvPr/>
        </p:nvSpPr>
        <p:spPr bwMode="auto">
          <a:xfrm>
            <a:off x="3962400" y="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 rot="-5400000">
            <a:off x="3740150" y="981075"/>
            <a:ext cx="1755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outward</a:t>
            </a:r>
          </a:p>
        </p:txBody>
      </p:sp>
      <p:sp>
        <p:nvSpPr>
          <p:cNvPr id="185350" name="AutoShape 7"/>
          <p:cNvSpPr>
            <a:spLocks noChangeArrowheads="1"/>
          </p:cNvSpPr>
          <p:nvPr/>
        </p:nvSpPr>
        <p:spPr bwMode="auto">
          <a:xfrm rot="-5400000">
            <a:off x="2438400" y="144780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 rot="-21600000">
            <a:off x="2795588" y="2270125"/>
            <a:ext cx="1014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back</a:t>
            </a:r>
          </a:p>
        </p:txBody>
      </p:sp>
      <p:sp>
        <p:nvSpPr>
          <p:cNvPr id="185352" name="AutoShape 9"/>
          <p:cNvSpPr>
            <a:spLocks noChangeArrowheads="1"/>
          </p:cNvSpPr>
          <p:nvPr/>
        </p:nvSpPr>
        <p:spPr bwMode="auto">
          <a:xfrm rot="5400000">
            <a:off x="5486400" y="144780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6186" name="Text Box 10"/>
          <p:cNvSpPr txBox="1">
            <a:spLocks noChangeArrowheads="1"/>
          </p:cNvSpPr>
          <p:nvPr/>
        </p:nvSpPr>
        <p:spPr bwMode="auto">
          <a:xfrm rot="-21600000">
            <a:off x="5257800" y="2270125"/>
            <a:ext cx="167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forward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2" descr="Body-Bloo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 Corinthians 11:26</a:t>
            </a:r>
            <a:r>
              <a:rPr lang="en-US" sz="3600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(NLT)</a:t>
            </a:r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365125" y="2057400"/>
            <a:ext cx="48164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baseline="30000" dirty="0" smtClean="0">
                <a:solidFill>
                  <a:schemeClr val="bg1"/>
                </a:solidFill>
              </a:rPr>
              <a:t>26</a:t>
            </a:r>
            <a:r>
              <a:rPr lang="en-US" sz="3200" b="1" dirty="0" smtClean="0">
                <a:solidFill>
                  <a:schemeClr val="bg1"/>
                </a:solidFill>
              </a:rPr>
              <a:t>For whenever you eat this bread and drink this cup, you proclaim the Lord</a:t>
            </a:r>
            <a:r>
              <a:rPr lang="fr-FR" sz="3200" b="1" dirty="0" smtClean="0">
                <a:solidFill>
                  <a:schemeClr val="bg1"/>
                </a:solidFill>
              </a:rPr>
              <a:t>'</a:t>
            </a:r>
            <a:r>
              <a:rPr lang="en-US" sz="3200" b="1" dirty="0" smtClean="0">
                <a:solidFill>
                  <a:schemeClr val="bg1"/>
                </a:solidFill>
              </a:rPr>
              <a:t>s death until he comes.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ChangeArrowheads="1"/>
          </p:cNvSpPr>
          <p:nvPr/>
        </p:nvSpPr>
        <p:spPr bwMode="auto">
          <a:xfrm>
            <a:off x="0" y="0"/>
            <a:ext cx="7848600" cy="6858000"/>
          </a:xfrm>
          <a:prstGeom prst="rect">
            <a:avLst/>
          </a:prstGeom>
          <a:gradFill rotWithShape="0">
            <a:gsLst>
              <a:gs pos="0">
                <a:schemeClr val="bg2">
                  <a:alpha val="58000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075" y="-100013"/>
            <a:ext cx="7477125" cy="898526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The Order of the Celebrations</a:t>
            </a:r>
          </a:p>
        </p:txBody>
      </p:sp>
      <p:graphicFrame>
        <p:nvGraphicFramePr>
          <p:cNvPr id="295940" name="Group 4"/>
          <p:cNvGraphicFramePr>
            <a:graphicFrameLocks noGrp="1"/>
          </p:cNvGraphicFramePr>
          <p:nvPr/>
        </p:nvGraphicFramePr>
        <p:xfrm>
          <a:off x="0" y="836613"/>
          <a:ext cx="7885113" cy="6038849"/>
        </p:xfrm>
        <a:graphic>
          <a:graphicData uri="http://schemas.openxmlformats.org/drawingml/2006/table">
            <a:tbl>
              <a:tblPr/>
              <a:tblGrid>
                <a:gridCol w="3903131"/>
                <a:gridCol w="3981982"/>
              </a:tblGrid>
              <a:tr h="460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Passover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Lord</a:t>
                      </a:r>
                      <a:r>
                        <a:rPr kumimoji="0" lang="fr-FR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'</a:t>
                      </a:r>
                      <a:r>
                        <a:rPr kumimoji="0" lang="en-US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s </a:t>
                      </a:r>
                      <a:r>
                        <a:rPr kumimoji="0" lang="en-US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Supper 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1249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3rd Cup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: Redemption, saying, </a:t>
                      </a:r>
                      <a:r>
                        <a:rPr kumimoji="0" lang="en-US" altLang="zh-CN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/>
                      </a:r>
                      <a:br>
                        <a:rPr kumimoji="0" lang="en-US" altLang="zh-CN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</a:br>
                      <a:r>
                        <a:rPr kumimoji="0" lang="en-US" altLang="zh-CN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“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I will redeem you with an outstretched arm”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“This is my blood…” </a:t>
                      </a:r>
                      <a:r>
                        <a:rPr kumimoji="0" lang="en-US" altLang="zh-CN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/>
                      </a:r>
                      <a:br>
                        <a:rPr kumimoji="0" lang="en-US" altLang="zh-CN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</a:br>
                      <a:r>
                        <a:rPr kumimoji="0" lang="en-US" altLang="zh-CN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(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Luke 22:20) 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Jesus dips the sop with Judas and Judas leaves (?)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4th Cup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: Praise/</a:t>
                      </a:r>
                      <a:r>
                        <a:rPr kumimoji="0" lang="en-US" altLang="zh-CN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Regathering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, saying, “I will take you to me for a people” &amp; read </a:t>
                      </a:r>
                      <a:r>
                        <a:rPr kumimoji="0" lang="en-US" altLang="zh-CN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Pss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. 113–118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“For as often as you eat this bread and drink this cup, you proclaim the </a:t>
                      </a:r>
                      <a:r>
                        <a:rPr kumimoji="0" lang="en-US" altLang="zh-CN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Lord</a:t>
                      </a:r>
                      <a:r>
                        <a:rPr kumimoji="0" lang="fr-FR" altLang="zh-CN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'</a:t>
                      </a:r>
                      <a:r>
                        <a:rPr kumimoji="0" lang="en-US" altLang="zh-CN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s 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death until he comes”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Declaration (“Next year in Jerusalem!”), hymn (Ps. 118), poem, or national anthem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Sang hymn &amp; went to Mt. of Olives (Matt. 26:30)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8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Cup of Elijah</a:t>
                      </a:r>
                      <a:r>
                        <a:rPr kumimoji="0" lang="en-US" altLang="zh-CN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: Filled but untouched; symbolizes his return before Messiah (Mal. 4:5-6; Matt. 11:13-14; 17:11-12; Rev. 11:3-12; 19:11-21), youngest child opens front door “for Elijah”</a:t>
                      </a:r>
                      <a:endParaRPr kumimoji="0" lang="en-US" altLang="zh-CN" sz="3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800600" algn="l"/>
                          <a:tab pos="5600700" algn="l"/>
                        </a:tabLst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Assumed (not recorded)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9463" name="Text Box 24"/>
          <p:cNvSpPr txBox="1">
            <a:spLocks noChangeArrowheads="1"/>
          </p:cNvSpPr>
          <p:nvPr/>
        </p:nvSpPr>
        <p:spPr bwMode="auto">
          <a:xfrm>
            <a:off x="8397875" y="82550"/>
            <a:ext cx="669925" cy="3968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ahoma" charset="0"/>
              </a:rPr>
              <a:t>144</a:t>
            </a:r>
          </a:p>
        </p:txBody>
      </p:sp>
      <p:pic>
        <p:nvPicPr>
          <p:cNvPr id="189464" name="Picture 25" descr="j02874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0"/>
            <a:ext cx="1879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62" name="Oval 26"/>
          <p:cNvSpPr>
            <a:spLocks noChangeArrowheads="1"/>
          </p:cNvSpPr>
          <p:nvPr/>
        </p:nvSpPr>
        <p:spPr bwMode="auto">
          <a:xfrm>
            <a:off x="-304800" y="3405188"/>
            <a:ext cx="4114800" cy="1752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63" name="Oval 27"/>
          <p:cNvSpPr>
            <a:spLocks noChangeArrowheads="1"/>
          </p:cNvSpPr>
          <p:nvPr/>
        </p:nvSpPr>
        <p:spPr bwMode="auto">
          <a:xfrm>
            <a:off x="3581400" y="3405188"/>
            <a:ext cx="4114800" cy="1752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5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59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59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959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959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59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9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9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62" grpId="0" animBg="1"/>
      <p:bldP spid="2959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029200"/>
            <a:ext cx="8229600" cy="1676400"/>
          </a:xfrm>
          <a:solidFill>
            <a:srgbClr val="000000"/>
          </a:solidFill>
        </p:spPr>
        <p:txBody>
          <a:bodyPr/>
          <a:lstStyle/>
          <a:p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This year we are here.  </a:t>
            </a:r>
            <a:b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Next year in Jerusalem!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7" name="Picture 3" descr="Ominous Sky Wallpaper with Cross and Thor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79" name="Title 1"/>
          <p:cNvSpPr>
            <a:spLocks noGrp="1"/>
          </p:cNvSpPr>
          <p:nvPr>
            <p:ph type="ctrTitle" idx="4294967295"/>
          </p:nvPr>
        </p:nvSpPr>
        <p:spPr>
          <a:xfrm>
            <a:off x="0" y="6076950"/>
            <a:ext cx="9144000" cy="70485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539750" indent="-539750" algn="l" eaLnBrk="1" hangingPunct="1">
              <a:defRPr/>
            </a:pPr>
            <a:r>
              <a:rPr lang="en-US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III.  Look </a:t>
            </a:r>
            <a:r>
              <a:rPr lang="en-US" b="1" i="1" dirty="0">
                <a:solidFill>
                  <a:srgbClr val="FFFF00"/>
                </a:solidFill>
                <a:latin typeface="Arial"/>
                <a:ea typeface="ＭＳ Ｐゴシック" charset="0"/>
                <a:cs typeface="Arial"/>
              </a:rPr>
              <a:t>forward</a:t>
            </a:r>
            <a:r>
              <a:rPr lang="en-US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to Christ</a:t>
            </a:r>
            <a:r>
              <a:rPr lang="fr-FR" altLang="ja-JP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'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s 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return</a:t>
            </a:r>
            <a:endParaRPr lang="en-US" sz="3600" b="1" i="1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6180" name="Title 1"/>
          <p:cNvSpPr>
            <a:spLocks/>
          </p:cNvSpPr>
          <p:nvPr/>
        </p:nvSpPr>
        <p:spPr bwMode="auto">
          <a:xfrm>
            <a:off x="152400" y="76200"/>
            <a:ext cx="426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600" i="1">
                <a:solidFill>
                  <a:srgbClr val="FFFFFF"/>
                </a:solidFill>
                <a:latin typeface="Aramis Regular" charset="0"/>
              </a:rPr>
              <a:t>The Four Directions</a:t>
            </a:r>
            <a:endParaRPr lang="en-US" sz="40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3540" name="AutoShape 5"/>
          <p:cNvSpPr>
            <a:spLocks noChangeArrowheads="1"/>
          </p:cNvSpPr>
          <p:nvPr/>
        </p:nvSpPr>
        <p:spPr bwMode="auto">
          <a:xfrm>
            <a:off x="3962400" y="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 rot="-5400000">
            <a:off x="3740150" y="981075"/>
            <a:ext cx="1755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outward</a:t>
            </a:r>
          </a:p>
        </p:txBody>
      </p:sp>
      <p:sp>
        <p:nvSpPr>
          <p:cNvPr id="193542" name="AutoShape 7"/>
          <p:cNvSpPr>
            <a:spLocks noChangeArrowheads="1"/>
          </p:cNvSpPr>
          <p:nvPr/>
        </p:nvSpPr>
        <p:spPr bwMode="auto">
          <a:xfrm rot="-5400000">
            <a:off x="2438400" y="144780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 rot="-21600000">
            <a:off x="2795588" y="2270125"/>
            <a:ext cx="1014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back</a:t>
            </a:r>
          </a:p>
        </p:txBody>
      </p:sp>
      <p:sp>
        <p:nvSpPr>
          <p:cNvPr id="193544" name="AutoShape 9"/>
          <p:cNvSpPr>
            <a:spLocks noChangeArrowheads="1"/>
          </p:cNvSpPr>
          <p:nvPr/>
        </p:nvSpPr>
        <p:spPr bwMode="auto">
          <a:xfrm rot="5400000">
            <a:off x="5486400" y="144780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6186" name="Text Box 10"/>
          <p:cNvSpPr txBox="1">
            <a:spLocks noChangeArrowheads="1"/>
          </p:cNvSpPr>
          <p:nvPr/>
        </p:nvSpPr>
        <p:spPr bwMode="auto">
          <a:xfrm rot="-21600000">
            <a:off x="5257800" y="2270125"/>
            <a:ext cx="167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forward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5" name="Picture 3" descr="Ominous Sky Wallpaper with Cross and Thor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71" name="Title 1"/>
          <p:cNvSpPr>
            <a:spLocks noGrp="1"/>
          </p:cNvSpPr>
          <p:nvPr>
            <p:ph type="ctrTitle" idx="4294967295"/>
          </p:nvPr>
        </p:nvSpPr>
        <p:spPr>
          <a:xfrm>
            <a:off x="0" y="6076950"/>
            <a:ext cx="9144000" cy="70485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539750" indent="-539750" algn="l" eaLnBrk="1" hangingPunct="1">
              <a:defRPr/>
            </a:pPr>
            <a:r>
              <a:rPr lang="en-US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IV.  Look </a:t>
            </a:r>
            <a:r>
              <a:rPr lang="en-US" b="1" i="1" dirty="0">
                <a:solidFill>
                  <a:srgbClr val="FFFF00"/>
                </a:solidFill>
                <a:latin typeface="Arial"/>
                <a:ea typeface="ＭＳ Ｐゴシック" charset="0"/>
                <a:cs typeface="Arial"/>
              </a:rPr>
              <a:t>inward</a:t>
            </a:r>
            <a:r>
              <a:rPr lang="en-US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to </a:t>
            </a:r>
            <a:r>
              <a:rPr lang="en-US" sz="3600" b="1" i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confess all </a:t>
            </a:r>
            <a:r>
              <a:rPr lang="en-US" sz="3600" b="1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sin</a:t>
            </a:r>
          </a:p>
        </p:txBody>
      </p:sp>
      <p:sp>
        <p:nvSpPr>
          <p:cNvPr id="314372" name="Title 1"/>
          <p:cNvSpPr>
            <a:spLocks/>
          </p:cNvSpPr>
          <p:nvPr/>
        </p:nvSpPr>
        <p:spPr bwMode="auto">
          <a:xfrm>
            <a:off x="152400" y="76200"/>
            <a:ext cx="426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600" i="1">
                <a:solidFill>
                  <a:schemeClr val="bg1"/>
                </a:solidFill>
                <a:latin typeface="Aramis Regular" charset="0"/>
              </a:rPr>
              <a:t>The Four Directions</a:t>
            </a:r>
            <a:endParaRPr lang="en-US" sz="4000">
              <a:latin typeface="Calibri" charset="0"/>
            </a:endParaRPr>
          </a:p>
        </p:txBody>
      </p:sp>
      <p:sp>
        <p:nvSpPr>
          <p:cNvPr id="195588" name="AutoShape 5"/>
          <p:cNvSpPr>
            <a:spLocks noChangeArrowheads="1"/>
          </p:cNvSpPr>
          <p:nvPr/>
        </p:nvSpPr>
        <p:spPr bwMode="auto">
          <a:xfrm>
            <a:off x="3962400" y="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374" name="Text Box 6"/>
          <p:cNvSpPr txBox="1">
            <a:spLocks noChangeArrowheads="1"/>
          </p:cNvSpPr>
          <p:nvPr/>
        </p:nvSpPr>
        <p:spPr bwMode="auto">
          <a:xfrm rot="-5400000">
            <a:off x="3740150" y="981075"/>
            <a:ext cx="1755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outward</a:t>
            </a:r>
          </a:p>
        </p:txBody>
      </p:sp>
      <p:sp>
        <p:nvSpPr>
          <p:cNvPr id="195590" name="AutoShape 7"/>
          <p:cNvSpPr>
            <a:spLocks noChangeArrowheads="1"/>
          </p:cNvSpPr>
          <p:nvPr/>
        </p:nvSpPr>
        <p:spPr bwMode="auto">
          <a:xfrm rot="-5400000">
            <a:off x="2438400" y="144780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376" name="Text Box 8"/>
          <p:cNvSpPr txBox="1">
            <a:spLocks noChangeArrowheads="1"/>
          </p:cNvSpPr>
          <p:nvPr/>
        </p:nvSpPr>
        <p:spPr bwMode="auto">
          <a:xfrm rot="-21600000">
            <a:off x="2795588" y="2270125"/>
            <a:ext cx="1014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back</a:t>
            </a:r>
          </a:p>
        </p:txBody>
      </p:sp>
      <p:sp>
        <p:nvSpPr>
          <p:cNvPr id="195592" name="AutoShape 9"/>
          <p:cNvSpPr>
            <a:spLocks noChangeArrowheads="1"/>
          </p:cNvSpPr>
          <p:nvPr/>
        </p:nvSpPr>
        <p:spPr bwMode="auto">
          <a:xfrm rot="5400000">
            <a:off x="5486400" y="144780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378" name="Text Box 10"/>
          <p:cNvSpPr txBox="1">
            <a:spLocks noChangeArrowheads="1"/>
          </p:cNvSpPr>
          <p:nvPr/>
        </p:nvSpPr>
        <p:spPr bwMode="auto">
          <a:xfrm rot="-21600000">
            <a:off x="5257800" y="2270125"/>
            <a:ext cx="167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forward</a:t>
            </a:r>
          </a:p>
        </p:txBody>
      </p:sp>
      <p:sp>
        <p:nvSpPr>
          <p:cNvPr id="195594" name="AutoShape 11"/>
          <p:cNvSpPr>
            <a:spLocks noChangeArrowheads="1"/>
          </p:cNvSpPr>
          <p:nvPr/>
        </p:nvSpPr>
        <p:spPr bwMode="auto">
          <a:xfrm rot="10800000">
            <a:off x="3962400" y="2971800"/>
            <a:ext cx="1371600" cy="3336925"/>
          </a:xfrm>
          <a:prstGeom prst="upArrow">
            <a:avLst>
              <a:gd name="adj1" fmla="val 50000"/>
              <a:gd name="adj2" fmla="val 4166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380" name="Text Box 12"/>
          <p:cNvSpPr txBox="1">
            <a:spLocks noChangeArrowheads="1"/>
          </p:cNvSpPr>
          <p:nvPr/>
        </p:nvSpPr>
        <p:spPr bwMode="auto">
          <a:xfrm rot="-5400000">
            <a:off x="3907631" y="3620294"/>
            <a:ext cx="1541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inward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3" name="Picture 2" descr="Body-Bloo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 Corinthians 11:27-29</a:t>
            </a:r>
            <a:r>
              <a:rPr lang="en-US" sz="3600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(NLT)</a:t>
            </a: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365125" y="1143000"/>
            <a:ext cx="61118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baseline="30000" dirty="0" smtClean="0">
                <a:solidFill>
                  <a:schemeClr val="bg1"/>
                </a:solidFill>
              </a:rPr>
              <a:t>27</a:t>
            </a:r>
            <a:r>
              <a:rPr lang="en-US" sz="2800" b="1" dirty="0" smtClean="0">
                <a:solidFill>
                  <a:schemeClr val="bg1"/>
                </a:solidFill>
              </a:rPr>
              <a:t>Therefore, whoever eats the bread or drinks the cup of the Lord in an unworthy manner will be guilty of sinning against the body and blood of the Lord.  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28</a:t>
            </a:r>
            <a:r>
              <a:rPr lang="en-US" sz="2800" b="1" dirty="0" smtClean="0">
                <a:solidFill>
                  <a:schemeClr val="bg1"/>
                </a:solidFill>
              </a:rPr>
              <a:t>A man ought to examine himself before he eats of the bread and drinks of the cup.  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29</a:t>
            </a:r>
            <a:r>
              <a:rPr lang="en-US" sz="2800" b="1" dirty="0" smtClean="0">
                <a:solidFill>
                  <a:schemeClr val="bg1"/>
                </a:solidFill>
              </a:rPr>
              <a:t>For anyone who eats and drinks without recognizing the body of the Lord eats and drinks judgment on himself.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1" name="Picture 2" descr="Body-Bloo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 Corinthians 11:30-32</a:t>
            </a:r>
            <a:r>
              <a:rPr lang="en-US" sz="3600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(NLT)</a:t>
            </a:r>
          </a:p>
        </p:txBody>
      </p:sp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212725" y="1219200"/>
            <a:ext cx="55832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baseline="30000" dirty="0" smtClean="0">
                <a:solidFill>
                  <a:schemeClr val="bg1"/>
                </a:solidFill>
              </a:rPr>
              <a:t>30 </a:t>
            </a:r>
            <a:r>
              <a:rPr lang="en-US" sz="3200" b="1" dirty="0" smtClean="0">
                <a:solidFill>
                  <a:schemeClr val="bg1"/>
                </a:solidFill>
              </a:rPr>
              <a:t>That is why many among you are weak and sick, and a number of you have fallen asleep.  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31</a:t>
            </a:r>
            <a:r>
              <a:rPr lang="en-US" sz="3200" b="1" dirty="0" smtClean="0">
                <a:solidFill>
                  <a:schemeClr val="bg1"/>
                </a:solidFill>
              </a:rPr>
              <a:t>But if we judged ourselves, we would not come under judgment.  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32</a:t>
            </a:r>
            <a:r>
              <a:rPr lang="en-US" sz="3200" b="1" dirty="0" smtClean="0">
                <a:solidFill>
                  <a:schemeClr val="bg1"/>
                </a:solidFill>
              </a:rPr>
              <a:t>When we are judged by the Lord, we are being disciplined so that we will not be condemned with the world.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4" descr="dal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3213"/>
            <a:ext cx="9144000" cy="56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eaLnBrk="1" hangingPunct="1"/>
            <a:r>
              <a:rPr lang="en-US" b="1" i="1">
                <a:solidFill>
                  <a:schemeClr val="bg1"/>
                </a:solidFill>
                <a:latin typeface="Arial Bold" charset="0"/>
                <a:ea typeface="ＭＳ Ｐゴシック" charset="0"/>
                <a:cs typeface="ＭＳ Ｐゴシック" charset="0"/>
              </a:rPr>
              <a:t>How can you </a:t>
            </a:r>
            <a:r>
              <a:rPr lang="en-US" b="1" i="1">
                <a:solidFill>
                  <a:srgbClr val="FFFF00"/>
                </a:solidFill>
                <a:latin typeface="Arial Bold" charset="0"/>
                <a:ea typeface="ＭＳ Ｐゴシック" charset="0"/>
                <a:cs typeface="ＭＳ Ｐゴシック" charset="0"/>
              </a:rPr>
              <a:t>honor</a:t>
            </a:r>
            <a:r>
              <a:rPr lang="en-US" b="1" i="1">
                <a:solidFill>
                  <a:schemeClr val="bg1"/>
                </a:solidFill>
                <a:latin typeface="Arial Bold" charset="0"/>
                <a:ea typeface="ＭＳ Ｐゴシック" charset="0"/>
                <a:cs typeface="ＭＳ Ｐゴシック" charset="0"/>
              </a:rPr>
              <a:t> God in the Lord</a:t>
            </a:r>
            <a:r>
              <a:rPr lang="fr-FR" altLang="ja-JP" b="1" i="1">
                <a:solidFill>
                  <a:schemeClr val="bg1"/>
                </a:solidFill>
                <a:latin typeface="Arial Bold" charset="0"/>
                <a:ea typeface="ＭＳ Ｐゴシック" charset="0"/>
                <a:cs typeface="ＭＳ Ｐゴシック" charset="0"/>
              </a:rPr>
              <a:t>'</a:t>
            </a:r>
            <a:r>
              <a:rPr lang="en-US" b="1" i="1">
                <a:solidFill>
                  <a:schemeClr val="bg1"/>
                </a:solidFill>
                <a:latin typeface="Arial Bold" charset="0"/>
                <a:ea typeface="ＭＳ Ｐゴシック" charset="0"/>
                <a:cs typeface="ＭＳ Ｐゴシック" charset="0"/>
              </a:rPr>
              <a:t>s Supper?</a:t>
            </a:r>
            <a:endParaRPr lang="en-US" b="1" i="1">
              <a:solidFill>
                <a:schemeClr val="bg1"/>
              </a:solidFill>
              <a:latin typeface="Eraser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29" name="Picture 2" descr="Body-Bloo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 Corinthians 11:33-34</a:t>
            </a:r>
            <a:r>
              <a:rPr lang="en-US" sz="3600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(NLT)</a:t>
            </a:r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365125" y="1143000"/>
            <a:ext cx="5359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baseline="30000" dirty="0" smtClean="0">
                <a:solidFill>
                  <a:schemeClr val="bg1"/>
                </a:solidFill>
              </a:rPr>
              <a:t>33</a:t>
            </a:r>
            <a:r>
              <a:rPr lang="en-US" sz="3200" b="1" dirty="0" smtClean="0">
                <a:solidFill>
                  <a:schemeClr val="bg1"/>
                </a:solidFill>
              </a:rPr>
              <a:t>So then, my brothers, when you come together to eat, wait for each other.  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34</a:t>
            </a:r>
            <a:r>
              <a:rPr lang="en-US" sz="3200" b="1" dirty="0" smtClean="0">
                <a:solidFill>
                  <a:schemeClr val="bg1"/>
                </a:solidFill>
              </a:rPr>
              <a:t>If anyone is hungry, he should eat at home, so that when you meet together it may not result in judgment. And when I come I will give further directions.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Feast of Unleavened Bread</a:t>
            </a:r>
          </a:p>
        </p:txBody>
      </p:sp>
      <p:pic>
        <p:nvPicPr>
          <p:cNvPr id="203778" name="Picture 3" descr="PesachMatza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906838"/>
            <a:ext cx="44958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79" name="Picture 4" descr="bdyeas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048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0" name="Picture 5" descr="yeast-breadmachin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30480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1" name="Picture 6" descr="yeast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21510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5" name="Picture 2" descr="Puri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788"/>
          </a:xfr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</p:spPr>
        <p:txBody>
          <a:bodyPr/>
          <a:lstStyle/>
          <a:p>
            <a:r>
              <a:rPr lang="ja-JP" altLang="en-US" sz="4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4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Burn All the Yeast!</a:t>
            </a:r>
            <a:r>
              <a:rPr lang="ja-JP" altLang="en-US" sz="4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endParaRPr lang="en-US" sz="4000">
              <a:solidFill>
                <a:schemeClr val="tx1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  <p:sp>
        <p:nvSpPr>
          <p:cNvPr id="2078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787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60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23" name="AutoShape 3"/>
          <p:cNvSpPr>
            <a:spLocks noChangeArrowheads="1"/>
          </p:cNvSpPr>
          <p:nvPr/>
        </p:nvSpPr>
        <p:spPr bwMode="auto">
          <a:xfrm rot="10800000">
            <a:off x="3048000" y="129540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 rot="-5400000">
            <a:off x="2993231" y="1867694"/>
            <a:ext cx="1541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inward</a:t>
            </a:r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title"/>
          </p:nvPr>
        </p:nvSpPr>
        <p:spPr>
          <a:xfrm>
            <a:off x="-228600" y="3886200"/>
            <a:ext cx="8229600" cy="1874838"/>
          </a:xfrm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1700" b="1">
                <a:solidFill>
                  <a:srgbClr val="FFFFFF"/>
                </a:solidFill>
                <a:latin typeface="Century Gothic" charset="0"/>
                <a:ea typeface="方正水柱简体" charset="0"/>
                <a:cs typeface="方正水柱简体" charset="0"/>
              </a:rPr>
              <a:t>Think!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4" descr="dal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3213"/>
            <a:ext cx="9144000" cy="56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eaLnBrk="1" hangingPunct="1"/>
            <a:r>
              <a:rPr lang="en-US" b="1" i="1">
                <a:solidFill>
                  <a:schemeClr val="bg1"/>
                </a:solidFill>
                <a:latin typeface="Arial Bold" charset="0"/>
                <a:ea typeface="ＭＳ Ｐゴシック" charset="0"/>
                <a:cs typeface="ＭＳ Ｐゴシック" charset="0"/>
              </a:rPr>
              <a:t>How can you </a:t>
            </a:r>
            <a:r>
              <a:rPr lang="en-US" b="1" i="1">
                <a:solidFill>
                  <a:srgbClr val="FFFF00"/>
                </a:solidFill>
                <a:latin typeface="Arial Bold" charset="0"/>
                <a:ea typeface="ＭＳ Ｐゴシック" charset="0"/>
                <a:cs typeface="ＭＳ Ｐゴシック" charset="0"/>
              </a:rPr>
              <a:t>honor</a:t>
            </a:r>
            <a:r>
              <a:rPr lang="en-US" b="1" i="1">
                <a:solidFill>
                  <a:schemeClr val="bg1"/>
                </a:solidFill>
                <a:latin typeface="Arial Bold" charset="0"/>
                <a:ea typeface="ＭＳ Ｐゴシック" charset="0"/>
                <a:cs typeface="ＭＳ Ｐゴシック" charset="0"/>
              </a:rPr>
              <a:t> God in the Lord</a:t>
            </a:r>
            <a:r>
              <a:rPr lang="fr-FR" altLang="ja-JP" b="1" i="1">
                <a:solidFill>
                  <a:schemeClr val="bg1"/>
                </a:solidFill>
                <a:latin typeface="Arial Bold" charset="0"/>
                <a:ea typeface="ＭＳ Ｐゴシック" charset="0"/>
                <a:cs typeface="ＭＳ Ｐゴシック" charset="0"/>
              </a:rPr>
              <a:t>'</a:t>
            </a:r>
            <a:r>
              <a:rPr lang="en-US" b="1" i="1">
                <a:solidFill>
                  <a:schemeClr val="bg1"/>
                </a:solidFill>
                <a:latin typeface="Arial Bold" charset="0"/>
                <a:ea typeface="ＭＳ Ｐゴシック" charset="0"/>
                <a:cs typeface="ＭＳ Ｐゴシック" charset="0"/>
              </a:rPr>
              <a:t>s Supper?</a:t>
            </a:r>
            <a:endParaRPr lang="en-US" b="1" i="1">
              <a:solidFill>
                <a:schemeClr val="bg1"/>
              </a:solidFill>
              <a:latin typeface="Eraser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7" name="Picture 3" descr="Ominous Sky Wallpaper with Cross and Thor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Title 1"/>
          <p:cNvSpPr>
            <a:spLocks noGrp="1"/>
          </p:cNvSpPr>
          <p:nvPr>
            <p:ph type="ctrTitle" idx="4294967295"/>
          </p:nvPr>
        </p:nvSpPr>
        <p:spPr>
          <a:xfrm>
            <a:off x="0" y="6076950"/>
            <a:ext cx="9144000" cy="70485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Look in all four directions!</a:t>
            </a:r>
            <a:endParaRPr lang="en-US" sz="40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2804" name="Title 1"/>
          <p:cNvSpPr>
            <a:spLocks/>
          </p:cNvSpPr>
          <p:nvPr/>
        </p:nvSpPr>
        <p:spPr bwMode="auto">
          <a:xfrm>
            <a:off x="152400" y="76200"/>
            <a:ext cx="42672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bg1"/>
                </a:solidFill>
                <a:latin typeface="Aramis Regular" charset="0"/>
              </a:rPr>
              <a:t>The Four Directions &amp; Four Cups</a:t>
            </a:r>
            <a:endParaRPr lang="en-US" sz="4000" dirty="0">
              <a:latin typeface="Calibri" charset="0"/>
            </a:endParaRPr>
          </a:p>
        </p:txBody>
      </p:sp>
      <p:sp>
        <p:nvSpPr>
          <p:cNvPr id="214020" name="AutoShape 5"/>
          <p:cNvSpPr>
            <a:spLocks noChangeArrowheads="1"/>
          </p:cNvSpPr>
          <p:nvPr/>
        </p:nvSpPr>
        <p:spPr bwMode="auto">
          <a:xfrm>
            <a:off x="3962400" y="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2806" name="Text Box 6"/>
          <p:cNvSpPr txBox="1">
            <a:spLocks noChangeArrowheads="1"/>
          </p:cNvSpPr>
          <p:nvPr/>
        </p:nvSpPr>
        <p:spPr bwMode="auto">
          <a:xfrm rot="-5400000">
            <a:off x="3740150" y="981075"/>
            <a:ext cx="1755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outward</a:t>
            </a:r>
          </a:p>
        </p:txBody>
      </p:sp>
      <p:sp>
        <p:nvSpPr>
          <p:cNvPr id="214022" name="AutoShape 7"/>
          <p:cNvSpPr>
            <a:spLocks noChangeArrowheads="1"/>
          </p:cNvSpPr>
          <p:nvPr/>
        </p:nvSpPr>
        <p:spPr bwMode="auto">
          <a:xfrm rot="-5400000">
            <a:off x="2438400" y="144780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2808" name="Text Box 8"/>
          <p:cNvSpPr txBox="1">
            <a:spLocks noChangeArrowheads="1"/>
          </p:cNvSpPr>
          <p:nvPr/>
        </p:nvSpPr>
        <p:spPr bwMode="auto">
          <a:xfrm rot="-21600000">
            <a:off x="2795588" y="2270125"/>
            <a:ext cx="1014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back</a:t>
            </a:r>
          </a:p>
        </p:txBody>
      </p:sp>
      <p:sp>
        <p:nvSpPr>
          <p:cNvPr id="214024" name="AutoShape 9"/>
          <p:cNvSpPr>
            <a:spLocks noChangeArrowheads="1"/>
          </p:cNvSpPr>
          <p:nvPr/>
        </p:nvSpPr>
        <p:spPr bwMode="auto">
          <a:xfrm rot="5400000">
            <a:off x="5486400" y="144780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2810" name="Text Box 10"/>
          <p:cNvSpPr txBox="1">
            <a:spLocks noChangeArrowheads="1"/>
          </p:cNvSpPr>
          <p:nvPr/>
        </p:nvSpPr>
        <p:spPr bwMode="auto">
          <a:xfrm rot="-21600000">
            <a:off x="5257800" y="2270125"/>
            <a:ext cx="167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forward</a:t>
            </a:r>
          </a:p>
        </p:txBody>
      </p:sp>
      <p:sp>
        <p:nvSpPr>
          <p:cNvPr id="214026" name="AutoShape 11"/>
          <p:cNvSpPr>
            <a:spLocks noChangeArrowheads="1"/>
          </p:cNvSpPr>
          <p:nvPr/>
        </p:nvSpPr>
        <p:spPr bwMode="auto">
          <a:xfrm rot="10800000">
            <a:off x="3962400" y="2971800"/>
            <a:ext cx="1371600" cy="3336925"/>
          </a:xfrm>
          <a:prstGeom prst="upArrow">
            <a:avLst>
              <a:gd name="adj1" fmla="val 50000"/>
              <a:gd name="adj2" fmla="val 4166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2812" name="Text Box 12"/>
          <p:cNvSpPr txBox="1">
            <a:spLocks noChangeArrowheads="1"/>
          </p:cNvSpPr>
          <p:nvPr/>
        </p:nvSpPr>
        <p:spPr bwMode="auto">
          <a:xfrm rot="-5400000">
            <a:off x="3907631" y="3620294"/>
            <a:ext cx="1541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inward</a:t>
            </a:r>
          </a:p>
        </p:txBody>
      </p:sp>
      <p:sp>
        <p:nvSpPr>
          <p:cNvPr id="2" name="Rectangle 1"/>
          <p:cNvSpPr/>
          <p:nvPr/>
        </p:nvSpPr>
        <p:spPr>
          <a:xfrm rot="19681709">
            <a:off x="2689680" y="516626"/>
            <a:ext cx="281921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Blessing</a:t>
            </a:r>
          </a:p>
        </p:txBody>
      </p:sp>
      <p:sp>
        <p:nvSpPr>
          <p:cNvPr id="14" name="Rectangle 13"/>
          <p:cNvSpPr/>
          <p:nvPr/>
        </p:nvSpPr>
        <p:spPr>
          <a:xfrm rot="19681709">
            <a:off x="457432" y="2388835"/>
            <a:ext cx="281921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Plagues</a:t>
            </a:r>
          </a:p>
        </p:txBody>
      </p:sp>
      <p:sp>
        <p:nvSpPr>
          <p:cNvPr id="15" name="Rectangle 14"/>
          <p:cNvSpPr/>
          <p:nvPr/>
        </p:nvSpPr>
        <p:spPr>
          <a:xfrm rot="19681709">
            <a:off x="3012661" y="4518765"/>
            <a:ext cx="385454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Redemption</a:t>
            </a:r>
          </a:p>
        </p:txBody>
      </p:sp>
      <p:sp>
        <p:nvSpPr>
          <p:cNvPr id="16" name="Rectangle 15"/>
          <p:cNvSpPr/>
          <p:nvPr/>
        </p:nvSpPr>
        <p:spPr>
          <a:xfrm rot="19681709">
            <a:off x="5203444" y="1654826"/>
            <a:ext cx="385454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Praise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0" y="0"/>
            <a:ext cx="7848600" cy="6858000"/>
          </a:xfrm>
          <a:prstGeom prst="rect">
            <a:avLst/>
          </a:prstGeom>
          <a:gradFill rotWithShape="0">
            <a:gsLst>
              <a:gs pos="0">
                <a:schemeClr val="bg2">
                  <a:alpha val="58000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4733925" cy="763587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The Four Directions</a:t>
            </a:r>
          </a:p>
        </p:txBody>
      </p:sp>
      <p:sp>
        <p:nvSpPr>
          <p:cNvPr id="216067" name="Rectangle 4"/>
          <p:cNvSpPr>
            <a:spLocks noChangeArrowheads="1"/>
          </p:cNvSpPr>
          <p:nvPr/>
        </p:nvSpPr>
        <p:spPr bwMode="auto">
          <a:xfrm>
            <a:off x="0" y="19907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3886200" algn="l"/>
                <a:tab pos="4114800" algn="l"/>
                <a:tab pos="4800600" algn="l"/>
                <a:tab pos="5600700" algn="l"/>
                <a:tab pos="5715000" algn="l"/>
              </a:tabLst>
            </a:pPr>
            <a:endParaRPr lang="en-US" sz="1800"/>
          </a:p>
        </p:txBody>
      </p:sp>
      <p:graphicFrame>
        <p:nvGraphicFramePr>
          <p:cNvPr id="334853" name="Group 5"/>
          <p:cNvGraphicFramePr>
            <a:graphicFrameLocks noGrp="1"/>
          </p:cNvGraphicFramePr>
          <p:nvPr/>
        </p:nvGraphicFramePr>
        <p:xfrm>
          <a:off x="0" y="1066800"/>
          <a:ext cx="7848600" cy="5791201"/>
        </p:xfrm>
        <a:graphic>
          <a:graphicData uri="http://schemas.openxmlformats.org/drawingml/2006/table">
            <a:tbl>
              <a:tblPr/>
              <a:tblGrid>
                <a:gridCol w="1295400"/>
                <a:gridCol w="3073400"/>
                <a:gridCol w="3479800"/>
              </a:tblGrid>
              <a:tr h="151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Look</a:t>
                      </a: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...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Passover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(Jewish)</a:t>
                      </a:r>
                      <a:endParaRPr kumimoji="0" lang="en-US" altLang="zh-CN" sz="5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Lord</a:t>
                      </a:r>
                      <a:r>
                        <a:rPr kumimoji="0" lang="fr-FR" altLang="zh-CN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'</a:t>
                      </a:r>
                      <a:r>
                        <a:rPr kumimoji="0" lang="en-US" altLang="zh-CN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s </a:t>
                      </a:r>
                      <a:r>
                        <a:rPr kumimoji="0" lang="en-US" altLang="zh-C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Supper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(Christian)</a:t>
                      </a:r>
                      <a:endParaRPr kumimoji="0" lang="en-US" altLang="zh-CN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Outward</a:t>
                      </a:r>
                      <a:endParaRPr kumimoji="0" lang="en-US" altLang="zh-CN" sz="4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Whole family involved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(Exod. 12:3-4, 16)</a:t>
                      </a:r>
                      <a:endParaRPr kumimoji="0" lang="en-US" altLang="zh-CN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Fellowship and unity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(1 Cor. 11:17-22; 10:16-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17; Luke 22:17-18)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Back</a:t>
                      </a:r>
                      <a:endParaRPr kumimoji="0" lang="en-US" altLang="zh-CN" sz="4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Deliverance from Egypt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(Exod. 12:31-42)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Deliverance from sin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(1 Cor. 11:23-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25; </a:t>
                      </a:r>
                      <a:b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</a:b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Luke 22:20)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Forward</a:t>
                      </a:r>
                      <a:endParaRPr kumimoji="0" lang="en-US" altLang="zh-CN" sz="4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Wait for messianic age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(Ezek. 45:21)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Anticipate return of Christ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(1 Cor. 11:26; Mark 14: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25; Luke 22:14-16)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Inward</a:t>
                      </a:r>
                      <a:endParaRPr kumimoji="0" lang="en-US" altLang="zh-CN" sz="4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Purify house of leaven or evil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(Exod. 12:8, 15)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Examine sin in yourself 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 (1 Cor. 11:27-32; cf. 5:6-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宋体" charset="0"/>
                          <a:cs typeface="Arial"/>
                        </a:rPr>
                        <a:t>8; Luke 22:19)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DDDD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087" name="Rectangle 26"/>
          <p:cNvSpPr>
            <a:spLocks noChangeArrowheads="1"/>
          </p:cNvSpPr>
          <p:nvPr/>
        </p:nvSpPr>
        <p:spPr bwMode="auto">
          <a:xfrm>
            <a:off x="0" y="4151313"/>
            <a:ext cx="1841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1100">
                <a:latin typeface="Times" charset="0"/>
                <a:ea typeface="宋体" charset="0"/>
                <a:cs typeface="宋体" charset="0"/>
              </a:rPr>
              <a:t/>
            </a:r>
            <a:br>
              <a:rPr lang="en-US" altLang="zh-CN" sz="1100">
                <a:latin typeface="Times" charset="0"/>
                <a:ea typeface="宋体" charset="0"/>
                <a:cs typeface="宋体" charset="0"/>
              </a:rPr>
            </a:br>
            <a:endParaRPr lang="en-US" altLang="zh-CN" sz="1800">
              <a:ea typeface="宋体" charset="0"/>
              <a:cs typeface="宋体" charset="0"/>
            </a:endParaRPr>
          </a:p>
        </p:txBody>
      </p:sp>
      <p:sp>
        <p:nvSpPr>
          <p:cNvPr id="216088" name="Text Box 27"/>
          <p:cNvSpPr txBox="1">
            <a:spLocks noChangeArrowheads="1"/>
          </p:cNvSpPr>
          <p:nvPr/>
        </p:nvSpPr>
        <p:spPr bwMode="auto">
          <a:xfrm>
            <a:off x="5181600" y="90488"/>
            <a:ext cx="2590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>
                <a:solidFill>
                  <a:srgbClr val="DDDDDD"/>
                </a:solidFill>
                <a:latin typeface="Tahoma" charset="0"/>
              </a:rPr>
              <a:t>(Adapted from David Watson, </a:t>
            </a:r>
            <a:r>
              <a:rPr lang="en-US" sz="1800" i="1">
                <a:solidFill>
                  <a:srgbClr val="DDDDDD"/>
                </a:solidFill>
                <a:latin typeface="Tahoma" charset="0"/>
              </a:rPr>
              <a:t>I Believe in the Holy Spirit</a:t>
            </a:r>
            <a:r>
              <a:rPr lang="en-US" sz="1800">
                <a:solidFill>
                  <a:srgbClr val="DDDDDD"/>
                </a:solidFill>
                <a:latin typeface="Tahoma" charset="0"/>
              </a:rPr>
              <a:t>)</a:t>
            </a:r>
          </a:p>
        </p:txBody>
      </p:sp>
      <p:sp>
        <p:nvSpPr>
          <p:cNvPr id="216089" name="Text Box 28"/>
          <p:cNvSpPr txBox="1">
            <a:spLocks noChangeArrowheads="1"/>
          </p:cNvSpPr>
          <p:nvPr/>
        </p:nvSpPr>
        <p:spPr bwMode="auto">
          <a:xfrm>
            <a:off x="8397875" y="82550"/>
            <a:ext cx="669925" cy="3968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ahoma" charset="0"/>
              </a:rPr>
              <a:t>143</a:t>
            </a:r>
          </a:p>
        </p:txBody>
      </p:sp>
      <p:pic>
        <p:nvPicPr>
          <p:cNvPr id="216090" name="Picture 29" descr="j02386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14488"/>
            <a:ext cx="1143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61295" y="3033527"/>
            <a:ext cx="281921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52400">
                    <a:schemeClr val="bg2"/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Blessing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61295" y="4060999"/>
            <a:ext cx="281921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52400">
                    <a:schemeClr val="bg2"/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Plagues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25964" y="6115943"/>
            <a:ext cx="385454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52400">
                    <a:schemeClr val="bg2"/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Redemption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25964" y="5088471"/>
            <a:ext cx="385454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52400">
                    <a:schemeClr val="bg2"/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Praise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52400">
                  <a:schemeClr val="bg2"/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3" name="Picture 2" descr="Bread of Life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534400" cy="112395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This cup is the new covenant in my blood</a:t>
            </a:r>
            <a:r>
              <a:rPr lang="ja-JP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 (Jer 31: 31-34)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52400" y="1700213"/>
            <a:ext cx="5715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  <a:defRPr/>
            </a:pPr>
            <a:r>
              <a:rPr lang="en-US" sz="3600" b="1" dirty="0">
                <a:effectLst>
                  <a:outerShdw blurRad="50800" dist="63500" dir="2700000" algn="tl" rotWithShape="0">
                    <a:srgbClr val="000000">
                      <a:alpha val="83000"/>
                    </a:srgbClr>
                  </a:outerShdw>
                </a:effectLst>
                <a:latin typeface="Tahoma" charset="0"/>
              </a:rPr>
              <a:t>Israel and Judah reunited (31:31-32)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  <a:defRPr/>
            </a:pPr>
            <a:r>
              <a:rPr lang="en-US" sz="3600" b="1" dirty="0">
                <a:effectLst>
                  <a:outerShdw blurRad="50800" dist="63500" dir="2700000" algn="tl" rotWithShape="0">
                    <a:srgbClr val="000000">
                      <a:alpha val="83000"/>
                    </a:srgbClr>
                  </a:outerShdw>
                </a:effectLst>
                <a:latin typeface="Tahoma" charset="0"/>
              </a:rPr>
              <a:t>Spirit indwelling (31:33)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  <a:defRPr/>
            </a:pPr>
            <a:r>
              <a:rPr lang="en-US" sz="3600" b="1" dirty="0">
                <a:effectLst>
                  <a:outerShdw blurRad="50800" dist="63500" dir="2700000" algn="tl" rotWithShape="0">
                    <a:srgbClr val="000000">
                      <a:alpha val="83000"/>
                    </a:srgbClr>
                  </a:outerShdw>
                </a:effectLst>
                <a:latin typeface="Tahoma" charset="0"/>
              </a:rPr>
              <a:t>No need for evangelism (31:34a)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  <a:defRPr/>
            </a:pPr>
            <a:r>
              <a:rPr lang="en-US" sz="3600" b="1" dirty="0">
                <a:effectLst>
                  <a:outerShdw blurRad="50800" dist="63500" dir="2700000" algn="tl" rotWithShape="0">
                    <a:srgbClr val="000000">
                      <a:alpha val="83000"/>
                    </a:srgbClr>
                  </a:outerShdw>
                </a:effectLst>
                <a:latin typeface="Tahoma" charset="0"/>
              </a:rPr>
              <a:t>Israel forgiven (31:34b)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  <a:defRPr/>
            </a:pPr>
            <a:endParaRPr lang="en-US" sz="3600" b="1" dirty="0">
              <a:effectLst>
                <a:outerShdw blurRad="50800" dist="63500" dir="2700000" algn="tl" rotWithShape="0">
                  <a:srgbClr val="000000">
                    <a:alpha val="83000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5" name="Rectangle 4"/>
          <p:cNvSpPr/>
          <p:nvPr/>
        </p:nvSpPr>
        <p:spPr>
          <a:xfrm rot="19681709">
            <a:off x="4683580" y="1596747"/>
            <a:ext cx="281921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Blessing</a:t>
            </a:r>
          </a:p>
        </p:txBody>
      </p:sp>
      <p:sp>
        <p:nvSpPr>
          <p:cNvPr id="6" name="Rectangle 5"/>
          <p:cNvSpPr/>
          <p:nvPr/>
        </p:nvSpPr>
        <p:spPr>
          <a:xfrm rot="19681709">
            <a:off x="4700900" y="2696227"/>
            <a:ext cx="281921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Plagues</a:t>
            </a:r>
          </a:p>
        </p:txBody>
      </p:sp>
      <p:sp>
        <p:nvSpPr>
          <p:cNvPr id="7" name="Rectangle 6"/>
          <p:cNvSpPr/>
          <p:nvPr/>
        </p:nvSpPr>
        <p:spPr>
          <a:xfrm rot="19681709">
            <a:off x="4051316" y="5009797"/>
            <a:ext cx="385454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Redemption</a:t>
            </a:r>
          </a:p>
        </p:txBody>
      </p:sp>
      <p:sp>
        <p:nvSpPr>
          <p:cNvPr id="8" name="Rectangle 7"/>
          <p:cNvSpPr/>
          <p:nvPr/>
        </p:nvSpPr>
        <p:spPr>
          <a:xfrm rot="19681709">
            <a:off x="4056183" y="3723699"/>
            <a:ext cx="385454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Praise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681709">
            <a:off x="6146063" y="1380723"/>
            <a:ext cx="281921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Outward</a:t>
            </a:r>
          </a:p>
        </p:txBody>
      </p:sp>
      <p:sp>
        <p:nvSpPr>
          <p:cNvPr id="10" name="Rectangle 9"/>
          <p:cNvSpPr/>
          <p:nvPr/>
        </p:nvSpPr>
        <p:spPr>
          <a:xfrm rot="19681709">
            <a:off x="6163383" y="2480203"/>
            <a:ext cx="281921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Inward</a:t>
            </a:r>
          </a:p>
        </p:txBody>
      </p:sp>
      <p:sp>
        <p:nvSpPr>
          <p:cNvPr id="11" name="Rectangle 10"/>
          <p:cNvSpPr/>
          <p:nvPr/>
        </p:nvSpPr>
        <p:spPr>
          <a:xfrm rot="19681709">
            <a:off x="5513799" y="4793773"/>
            <a:ext cx="385454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Back</a:t>
            </a:r>
          </a:p>
        </p:txBody>
      </p:sp>
      <p:sp>
        <p:nvSpPr>
          <p:cNvPr id="12" name="Rectangle 11"/>
          <p:cNvSpPr/>
          <p:nvPr/>
        </p:nvSpPr>
        <p:spPr>
          <a:xfrm rot="19681709">
            <a:off x="5518666" y="3507675"/>
            <a:ext cx="385454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Forward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1" name="Picture 3" descr="Ominous Sky Wallpaper with Cross and Thorns.jpg"/>
          <p:cNvPicPr>
            <a:picLocks noChangeAspect="1"/>
          </p:cNvPicPr>
          <p:nvPr/>
        </p:nvPicPr>
        <p:blipFill>
          <a:blip r:embed="rId3">
            <a:lum brigh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6899" name="Title 1"/>
          <p:cNvSpPr>
            <a:spLocks/>
          </p:cNvSpPr>
          <p:nvPr/>
        </p:nvSpPr>
        <p:spPr bwMode="auto">
          <a:xfrm>
            <a:off x="152400" y="76200"/>
            <a:ext cx="426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600" i="1" dirty="0">
                <a:solidFill>
                  <a:schemeClr val="bg1"/>
                </a:solidFill>
                <a:latin typeface="Arial"/>
                <a:cs typeface="Arial"/>
              </a:rPr>
              <a:t>The Main Idea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220163" name="AutoShape 4"/>
          <p:cNvSpPr>
            <a:spLocks noChangeArrowheads="1"/>
          </p:cNvSpPr>
          <p:nvPr/>
        </p:nvSpPr>
        <p:spPr bwMode="auto">
          <a:xfrm>
            <a:off x="3962400" y="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336901" name="Text Box 5"/>
          <p:cNvSpPr txBox="1">
            <a:spLocks noChangeArrowheads="1"/>
          </p:cNvSpPr>
          <p:nvPr/>
        </p:nvSpPr>
        <p:spPr bwMode="auto">
          <a:xfrm rot="16200000">
            <a:off x="3551238" y="977900"/>
            <a:ext cx="213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ial"/>
                <a:cs typeface="Arial"/>
              </a:rPr>
              <a:t>outward</a:t>
            </a:r>
          </a:p>
        </p:txBody>
      </p:sp>
      <p:sp>
        <p:nvSpPr>
          <p:cNvPr id="220165" name="AutoShape 6"/>
          <p:cNvSpPr>
            <a:spLocks noChangeArrowheads="1"/>
          </p:cNvSpPr>
          <p:nvPr/>
        </p:nvSpPr>
        <p:spPr bwMode="auto">
          <a:xfrm rot="-5400000">
            <a:off x="2438400" y="144780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2795588" y="2270125"/>
            <a:ext cx="1393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ial"/>
                <a:cs typeface="Arial"/>
              </a:rPr>
              <a:t>back</a:t>
            </a:r>
          </a:p>
        </p:txBody>
      </p:sp>
      <p:sp>
        <p:nvSpPr>
          <p:cNvPr id="220167" name="AutoShape 8"/>
          <p:cNvSpPr>
            <a:spLocks noChangeArrowheads="1"/>
          </p:cNvSpPr>
          <p:nvPr/>
        </p:nvSpPr>
        <p:spPr bwMode="auto">
          <a:xfrm rot="5400000">
            <a:off x="5486400" y="144780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336905" name="Text Box 9"/>
          <p:cNvSpPr txBox="1">
            <a:spLocks noChangeArrowheads="1"/>
          </p:cNvSpPr>
          <p:nvPr/>
        </p:nvSpPr>
        <p:spPr bwMode="auto">
          <a:xfrm>
            <a:off x="5257800" y="2270125"/>
            <a:ext cx="2020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ial"/>
                <a:cs typeface="Arial"/>
              </a:rPr>
              <a:t>forward</a:t>
            </a:r>
          </a:p>
        </p:txBody>
      </p:sp>
      <p:sp>
        <p:nvSpPr>
          <p:cNvPr id="220169" name="AutoShape 10"/>
          <p:cNvSpPr>
            <a:spLocks noChangeArrowheads="1"/>
          </p:cNvSpPr>
          <p:nvPr/>
        </p:nvSpPr>
        <p:spPr bwMode="auto">
          <a:xfrm rot="10800000">
            <a:off x="3962400" y="2971800"/>
            <a:ext cx="1371600" cy="3481388"/>
          </a:xfrm>
          <a:prstGeom prst="upArrow">
            <a:avLst>
              <a:gd name="adj1" fmla="val 50000"/>
              <a:gd name="adj2" fmla="val 41669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336907" name="Text Box 11"/>
          <p:cNvSpPr txBox="1">
            <a:spLocks noChangeArrowheads="1"/>
          </p:cNvSpPr>
          <p:nvPr/>
        </p:nvSpPr>
        <p:spPr bwMode="auto">
          <a:xfrm rot="16200000">
            <a:off x="3666331" y="3718719"/>
            <a:ext cx="2024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4000" i="1" smtClean="0">
                <a:solidFill>
                  <a:srgbClr val="FFFF00"/>
                </a:solidFill>
                <a:latin typeface="Arial"/>
                <a:cs typeface="Arial"/>
              </a:rPr>
              <a:t>inward</a:t>
            </a:r>
          </a:p>
        </p:txBody>
      </p:sp>
      <p:sp>
        <p:nvSpPr>
          <p:cNvPr id="336908" name="Title 1"/>
          <p:cNvSpPr>
            <a:spLocks noGrp="1"/>
          </p:cNvSpPr>
          <p:nvPr>
            <p:ph type="ctrTitle" idx="4294967295"/>
          </p:nvPr>
        </p:nvSpPr>
        <p:spPr>
          <a:xfrm>
            <a:off x="13362" y="3284984"/>
            <a:ext cx="9145016" cy="2808312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To properly look </a:t>
            </a:r>
            <a:r>
              <a:rPr lang="en-US" b="1" dirty="0">
                <a:solidFill>
                  <a:srgbClr val="FFFF00"/>
                </a:solidFill>
                <a:effectLst>
                  <a:glow rad="1905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back</a:t>
            </a:r>
            <a:r>
              <a:rPr lang="en-US" b="1" dirty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 on His death and look </a:t>
            </a:r>
            <a:r>
              <a:rPr lang="en-US" b="1" dirty="0">
                <a:solidFill>
                  <a:srgbClr val="FFFF00"/>
                </a:solidFill>
                <a:effectLst>
                  <a:glow rad="1905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forward</a:t>
            </a:r>
            <a:r>
              <a:rPr lang="en-US" b="1" dirty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 to His return, we need to look </a:t>
            </a:r>
            <a:r>
              <a:rPr lang="en-US" b="1" dirty="0">
                <a:solidFill>
                  <a:srgbClr val="FFFF00"/>
                </a:solidFill>
                <a:effectLst>
                  <a:glow rad="1905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outward</a:t>
            </a:r>
            <a:r>
              <a:rPr lang="en-US" b="1" dirty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 for others and look </a:t>
            </a:r>
            <a:r>
              <a:rPr lang="en-US" b="1" dirty="0">
                <a:solidFill>
                  <a:srgbClr val="FFFF00"/>
                </a:solidFill>
                <a:effectLst>
                  <a:glow rad="1905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inward</a:t>
            </a:r>
            <a:r>
              <a:rPr lang="en-US" b="1" dirty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 at our own lives.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0" y="0"/>
            <a:ext cx="7848600" cy="6858000"/>
          </a:xfrm>
          <a:prstGeom prst="rect">
            <a:avLst/>
          </a:prstGeom>
          <a:gradFill rotWithShape="0">
            <a:gsLst>
              <a:gs pos="0">
                <a:schemeClr val="bg2">
                  <a:alpha val="58000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title"/>
          </p:nvPr>
        </p:nvSpPr>
        <p:spPr>
          <a:xfrm>
            <a:off x="3581400" y="44450"/>
            <a:ext cx="3657600" cy="1779588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Passover &amp; the </a:t>
            </a:r>
            <a:r>
              <a:rPr lang="en-US" dirty="0" smtClean="0">
                <a:latin typeface="Arial" charset="0"/>
              </a:rPr>
              <a:t>Lord</a:t>
            </a:r>
            <a:r>
              <a:rPr lang="fr-FR" altLang="ja-JP" dirty="0" smtClean="0">
                <a:latin typeface="Arial" charset="0"/>
              </a:rPr>
              <a:t>'</a:t>
            </a:r>
            <a:r>
              <a:rPr lang="en-US" dirty="0" smtClean="0">
                <a:latin typeface="Arial" charset="0"/>
              </a:rPr>
              <a:t>s </a:t>
            </a:r>
            <a:r>
              <a:rPr lang="en-US" dirty="0">
                <a:latin typeface="Arial" charset="0"/>
              </a:rPr>
              <a:t>Supper</a:t>
            </a:r>
          </a:p>
        </p:txBody>
      </p:sp>
      <p:pic>
        <p:nvPicPr>
          <p:cNvPr id="130051" name="Picture 4" descr="Lord's Supp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73400"/>
            <a:ext cx="5943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5" descr="Lord's Supp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3" name="WordArt 6"/>
          <p:cNvSpPr>
            <a:spLocks noChangeArrowheads="1" noChangeShapeType="1" noTextEdit="1"/>
          </p:cNvSpPr>
          <p:nvPr/>
        </p:nvSpPr>
        <p:spPr bwMode="auto">
          <a:xfrm>
            <a:off x="2876550" y="1676400"/>
            <a:ext cx="4743450" cy="24844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Four Comparisons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  <p:sp>
        <p:nvSpPr>
          <p:cNvPr id="2222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2211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60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7" name="Picture 3" descr="Biblical Verse and Cross with Thorn Cr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58" name="Title 1"/>
          <p:cNvSpPr>
            <a:spLocks noGrp="1"/>
          </p:cNvSpPr>
          <p:nvPr>
            <p:ph type="ctrTitle" idx="4294967295"/>
          </p:nvPr>
        </p:nvSpPr>
        <p:spPr>
          <a:xfrm>
            <a:off x="5715000" y="6096000"/>
            <a:ext cx="3429000" cy="762000"/>
          </a:xfrm>
        </p:spPr>
        <p:txBody>
          <a:bodyPr/>
          <a:lstStyle/>
          <a:p>
            <a:pPr eaLnBrk="1" hangingPunct="1"/>
            <a:r>
              <a:rPr lang="en-US" sz="4000" i="1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John 3:16</a:t>
            </a:r>
            <a:endParaRPr lang="en-US" sz="4000" i="1">
              <a:latin typeface="Aramis Regular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5" name="Picture 3" descr="Ominous Sky Wallpaper with Cross and Thor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43" name="Title 1"/>
          <p:cNvSpPr>
            <a:spLocks noGrp="1"/>
          </p:cNvSpPr>
          <p:nvPr>
            <p:ph type="ctrTitle" idx="4294967295"/>
          </p:nvPr>
        </p:nvSpPr>
        <p:spPr>
          <a:xfrm>
            <a:off x="0" y="5334000"/>
            <a:ext cx="9144000" cy="13716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What </a:t>
            </a:r>
            <a:r>
              <a:rPr lang="en-US" sz="4000" b="1" i="1" dirty="0">
                <a:solidFill>
                  <a:srgbClr val="FFFF00"/>
                </a:solidFill>
                <a:effectLst>
                  <a:glow rad="1905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outward</a:t>
            </a:r>
            <a:r>
              <a:rPr lang="en-US" sz="4000" b="1" i="1" dirty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 or </a:t>
            </a:r>
            <a:r>
              <a:rPr lang="en-US" sz="4000" b="1" i="1" dirty="0">
                <a:solidFill>
                  <a:srgbClr val="FFFF00"/>
                </a:solidFill>
                <a:effectLst>
                  <a:glow rad="1905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inward</a:t>
            </a:r>
            <a:r>
              <a:rPr lang="en-US" sz="4000" b="1" i="1" dirty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 issues do you need to address right </a:t>
            </a:r>
            <a:r>
              <a:rPr lang="en-US" sz="4000" b="1" i="1" dirty="0">
                <a:solidFill>
                  <a:srgbClr val="FFFF00"/>
                </a:solidFill>
                <a:effectLst>
                  <a:glow rad="1905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NOW</a:t>
            </a:r>
            <a:r>
              <a:rPr lang="en-US" sz="4000" b="1" i="1" dirty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Arial"/>
                <a:ea typeface="ＭＳ Ｐゴシック" charset="0"/>
                <a:cs typeface="Arial"/>
              </a:rPr>
              <a:t>?</a:t>
            </a:r>
          </a:p>
        </p:txBody>
      </p:sp>
      <p:sp>
        <p:nvSpPr>
          <p:cNvPr id="343044" name="Title 1"/>
          <p:cNvSpPr>
            <a:spLocks/>
          </p:cNvSpPr>
          <p:nvPr/>
        </p:nvSpPr>
        <p:spPr bwMode="auto">
          <a:xfrm>
            <a:off x="152400" y="76200"/>
            <a:ext cx="426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600" i="1">
                <a:solidFill>
                  <a:schemeClr val="bg1"/>
                </a:solidFill>
                <a:latin typeface="Aramis Regular" charset="0"/>
              </a:rPr>
              <a:t>Two Directions</a:t>
            </a:r>
            <a:endParaRPr lang="en-US" sz="4000">
              <a:latin typeface="Calibri" charset="0"/>
            </a:endParaRPr>
          </a:p>
        </p:txBody>
      </p:sp>
      <p:sp>
        <p:nvSpPr>
          <p:cNvPr id="226308" name="AutoShape 5"/>
          <p:cNvSpPr>
            <a:spLocks noChangeArrowheads="1"/>
          </p:cNvSpPr>
          <p:nvPr/>
        </p:nvSpPr>
        <p:spPr bwMode="auto">
          <a:xfrm>
            <a:off x="3962400" y="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3046" name="Text Box 6"/>
          <p:cNvSpPr txBox="1">
            <a:spLocks noChangeArrowheads="1"/>
          </p:cNvSpPr>
          <p:nvPr/>
        </p:nvSpPr>
        <p:spPr bwMode="auto">
          <a:xfrm rot="-5400000">
            <a:off x="3740150" y="981075"/>
            <a:ext cx="1755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outward</a:t>
            </a:r>
          </a:p>
        </p:txBody>
      </p:sp>
      <p:sp>
        <p:nvSpPr>
          <p:cNvPr id="226310" name="AutoShape 7"/>
          <p:cNvSpPr>
            <a:spLocks noChangeArrowheads="1"/>
          </p:cNvSpPr>
          <p:nvPr/>
        </p:nvSpPr>
        <p:spPr bwMode="auto">
          <a:xfrm rot="10800000">
            <a:off x="3962400" y="2971800"/>
            <a:ext cx="1371600" cy="2286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3048" name="Text Box 8"/>
          <p:cNvSpPr txBox="1">
            <a:spLocks noChangeArrowheads="1"/>
          </p:cNvSpPr>
          <p:nvPr/>
        </p:nvSpPr>
        <p:spPr bwMode="auto">
          <a:xfrm rot="-5400000">
            <a:off x="3907631" y="3620294"/>
            <a:ext cx="1541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i="1" smtClean="0">
                <a:solidFill>
                  <a:srgbClr val="FFFF00"/>
                </a:solidFill>
                <a:latin typeface="Aramis Regular" charset="0"/>
              </a:rPr>
              <a:t>inward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  <p:sp>
        <p:nvSpPr>
          <p:cNvPr id="2283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835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60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presentation and script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23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3" descr="Ominous Sky Wallpaper with Cross and Thor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59" name="Title 1"/>
          <p:cNvSpPr>
            <a:spLocks noGrp="1"/>
          </p:cNvSpPr>
          <p:nvPr>
            <p:ph type="ctrTitle" idx="4294967295"/>
          </p:nvPr>
        </p:nvSpPr>
        <p:spPr>
          <a:xfrm>
            <a:off x="0" y="5661025"/>
            <a:ext cx="9144000" cy="11207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539750" indent="-539750" algn="l" eaLnBrk="1" hangingPunct="1">
              <a:defRPr/>
            </a:pPr>
            <a:r>
              <a:rPr lang="en-US" sz="3600" b="1" i="1" dirty="0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I.  Look </a:t>
            </a:r>
            <a:r>
              <a:rPr lang="en-US" b="1" i="1" dirty="0">
                <a:solidFill>
                  <a:srgbClr val="FFFF00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outward</a:t>
            </a:r>
            <a:r>
              <a:rPr lang="en-US" sz="3600" b="1" i="1" dirty="0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 at your </a:t>
            </a:r>
            <a:r>
              <a:rPr lang="en-US" sz="3600" b="1" i="1" dirty="0" smtClean="0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relationships </a:t>
            </a:r>
            <a:r>
              <a:rPr lang="en-US" sz="3600" b="1" i="1" dirty="0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with other believers</a:t>
            </a:r>
            <a:endParaRPr lang="en-US" sz="40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9860" name="Title 1"/>
          <p:cNvSpPr>
            <a:spLocks/>
          </p:cNvSpPr>
          <p:nvPr/>
        </p:nvSpPr>
        <p:spPr bwMode="auto">
          <a:xfrm>
            <a:off x="152400" y="76200"/>
            <a:ext cx="426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600" i="1">
                <a:solidFill>
                  <a:schemeClr val="bg1"/>
                </a:solidFill>
                <a:latin typeface="Aramis Regular" charset="0"/>
              </a:rPr>
              <a:t>The Four Directions</a:t>
            </a:r>
            <a:endParaRPr lang="en-US" sz="4000">
              <a:latin typeface="Calibri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62400" y="0"/>
            <a:ext cx="1371600" cy="2286000"/>
            <a:chOff x="3962400" y="0"/>
            <a:chExt cx="1371600" cy="2286000"/>
          </a:xfrm>
        </p:grpSpPr>
        <p:sp>
          <p:nvSpPr>
            <p:cNvPr id="132101" name="AutoShape 5"/>
            <p:cNvSpPr>
              <a:spLocks noChangeArrowheads="1"/>
            </p:cNvSpPr>
            <p:nvPr/>
          </p:nvSpPr>
          <p:spPr bwMode="auto">
            <a:xfrm>
              <a:off x="3962400" y="0"/>
              <a:ext cx="1371600" cy="2286000"/>
            </a:xfrm>
            <a:prstGeom prst="upArrow">
              <a:avLst>
                <a:gd name="adj1" fmla="val 50000"/>
                <a:gd name="adj2" fmla="val 41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62" name="Text Box 6"/>
            <p:cNvSpPr txBox="1">
              <a:spLocks noChangeArrowheads="1"/>
            </p:cNvSpPr>
            <p:nvPr/>
          </p:nvSpPr>
          <p:spPr bwMode="auto">
            <a:xfrm rot="16200000">
              <a:off x="3740150" y="981075"/>
              <a:ext cx="175577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4000" i="1" dirty="0" smtClean="0">
                  <a:solidFill>
                    <a:srgbClr val="FFFF00"/>
                  </a:solidFill>
                  <a:latin typeface="Aramis Regular" charset="0"/>
                </a:rPr>
                <a:t>outward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2" descr="Love Fe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2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1489"/>
            <a:ext cx="8342784" cy="920209"/>
          </a:xfrm>
          <a:extLst/>
        </p:spPr>
        <p:txBody>
          <a:bodyPr/>
          <a:lstStyle/>
          <a:p>
            <a:pPr algn="ctr">
              <a:defRPr/>
            </a:pPr>
            <a:r>
              <a:rPr lang="en-US" sz="4400" b="1">
                <a:solidFill>
                  <a:srgbClr val="FFFFFF"/>
                </a:solidFill>
                <a:effectLst>
                  <a:glow rad="127000">
                    <a:schemeClr val="accent4">
                      <a:lumMod val="10000"/>
                    </a:schemeClr>
                  </a:glow>
                </a:effectLst>
                <a:latin typeface="Arial"/>
                <a:cs typeface="Arial"/>
              </a:rPr>
              <a:t>The Agape (Love) Feast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2" descr="Body-Bloo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2390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u="sng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 Corinthians 11:17-19</a:t>
            </a:r>
            <a:r>
              <a:rPr lang="en-US" sz="3600" u="sng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(NLT)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5536" y="1268760"/>
            <a:ext cx="5688632" cy="526298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eaLnBrk="1" hangingPunct="1">
              <a:defRPr sz="3200" b="1">
                <a:effectLst>
                  <a:glow rad="190500">
                    <a:schemeClr val="bg2"/>
                  </a:glow>
                </a:effectLst>
                <a:latin typeface="Arial" charset="0"/>
                <a:cs typeface="ＭＳ Ｐゴシック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glow rad="190500">
                    <a:srgbClr val="212121"/>
                  </a:glow>
                </a:effectLst>
              </a:rPr>
              <a:t>But in the following instructions, I cannot praise you. For it sounds as if more harm than good is done when you meet together.  </a:t>
            </a:r>
            <a:r>
              <a:rPr lang="en-US" sz="2800" kern="0" baseline="30000" dirty="0" smtClean="0">
                <a:solidFill>
                  <a:srgbClr val="FFFFFF"/>
                </a:solidFill>
                <a:effectLst>
                  <a:glow rad="190500">
                    <a:srgbClr val="212121"/>
                  </a:glow>
                </a:effectLst>
              </a:rPr>
              <a:t>18</a:t>
            </a:r>
            <a:r>
              <a:rPr lang="en-US" sz="2800" kern="0" dirty="0" smtClean="0">
                <a:solidFill>
                  <a:srgbClr val="FFFFFF"/>
                </a:solidFill>
                <a:effectLst>
                  <a:glow rad="190500">
                    <a:srgbClr val="212121"/>
                  </a:glow>
                </a:effectLst>
              </a:rPr>
              <a:t>First</a:t>
            </a:r>
            <a:r>
              <a:rPr lang="en-US" sz="2800" kern="0" dirty="0">
                <a:solidFill>
                  <a:srgbClr val="FFFFFF"/>
                </a:solidFill>
                <a:effectLst>
                  <a:glow rad="190500">
                    <a:srgbClr val="212121"/>
                  </a:glow>
                </a:effectLst>
              </a:rPr>
              <a:t>, I hear that there are divisions among you when you meet as a church, and to some extent I believe it.  </a:t>
            </a:r>
            <a:r>
              <a:rPr lang="en-US" sz="2800" kern="0" baseline="30000" dirty="0" smtClean="0">
                <a:solidFill>
                  <a:srgbClr val="FFFFFF"/>
                </a:solidFill>
                <a:effectLst>
                  <a:glow rad="190500">
                    <a:srgbClr val="212121"/>
                  </a:glow>
                </a:effectLst>
              </a:rPr>
              <a:t>19</a:t>
            </a:r>
            <a:r>
              <a:rPr lang="en-US" sz="2800" kern="0" dirty="0" smtClean="0">
                <a:solidFill>
                  <a:srgbClr val="FFFFFF"/>
                </a:solidFill>
                <a:effectLst>
                  <a:glow rad="190500">
                    <a:srgbClr val="212121"/>
                  </a:glow>
                </a:effectLst>
              </a:rPr>
              <a:t>But</a:t>
            </a:r>
            <a:r>
              <a:rPr lang="en-US" sz="2800" kern="0" dirty="0">
                <a:solidFill>
                  <a:srgbClr val="FFFFFF"/>
                </a:solidFill>
                <a:effectLst>
                  <a:glow rad="190500">
                    <a:srgbClr val="212121"/>
                  </a:glow>
                </a:effectLst>
              </a:rPr>
              <a:t>, of course, there must be divisions among you so that you who have God’s approval will be recognized!</a:t>
            </a:r>
            <a:endParaRPr lang="en-US" sz="2800" kern="0" dirty="0" smtClean="0">
              <a:solidFill>
                <a:srgbClr val="FFFFFF"/>
              </a:solidFill>
              <a:effectLst>
                <a:glow rad="190500">
                  <a:srgbClr val="212121"/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2" descr="Body-Bloo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u="sng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 Corinthians 11:20-22</a:t>
            </a:r>
            <a:r>
              <a:rPr lang="en-US" sz="3600" u="sng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(NLT)</a:t>
            </a:r>
            <a:endParaRPr lang="en-US" u="sng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512" y="1052736"/>
            <a:ext cx="6408712" cy="569386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eaLnBrk="1" hangingPunct="1">
              <a:defRPr sz="3200" b="1">
                <a:effectLst>
                  <a:glow rad="190500">
                    <a:schemeClr val="bg2"/>
                  </a:glow>
                </a:effectLst>
                <a:latin typeface="Arial" charset="0"/>
                <a:cs typeface="ＭＳ Ｐゴシック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glow rad="190500">
                    <a:srgbClr val="212121"/>
                  </a:glow>
                </a:effectLst>
              </a:rPr>
              <a:t>When you meet together, you are not really interested in the Lord’s Supper.  </a:t>
            </a:r>
            <a:r>
              <a:rPr lang="en-US" sz="2800" kern="0" baseline="30000" dirty="0" smtClean="0">
                <a:solidFill>
                  <a:srgbClr val="FFFFFF"/>
                </a:solidFill>
                <a:effectLst>
                  <a:glow rad="190500">
                    <a:srgbClr val="212121"/>
                  </a:glow>
                </a:effectLst>
              </a:rPr>
              <a:t>21</a:t>
            </a:r>
            <a:r>
              <a:rPr lang="en-US" sz="2800" kern="0" dirty="0" smtClean="0">
                <a:solidFill>
                  <a:srgbClr val="FFFFFF"/>
                </a:solidFill>
                <a:effectLst>
                  <a:glow rad="190500">
                    <a:srgbClr val="212121"/>
                  </a:glow>
                </a:effectLst>
              </a:rPr>
              <a:t>For </a:t>
            </a:r>
            <a:r>
              <a:rPr lang="en-US" sz="2800" kern="0" dirty="0">
                <a:solidFill>
                  <a:srgbClr val="FFFFFF"/>
                </a:solidFill>
                <a:effectLst>
                  <a:glow rad="190500">
                    <a:srgbClr val="212121"/>
                  </a:glow>
                </a:effectLst>
              </a:rPr>
              <a:t>some of you hurry to eat your own meal without sharing with others. As a result, some go hungry while others get drunk.  </a:t>
            </a:r>
            <a:r>
              <a:rPr lang="en-US" sz="2800" kern="0" baseline="30000" dirty="0" smtClean="0">
                <a:solidFill>
                  <a:srgbClr val="FFFFFF"/>
                </a:solidFill>
                <a:effectLst>
                  <a:glow rad="190500">
                    <a:srgbClr val="212121"/>
                  </a:glow>
                </a:effectLst>
              </a:rPr>
              <a:t>22</a:t>
            </a:r>
            <a:r>
              <a:rPr lang="en-US" sz="2800" kern="0" dirty="0" smtClean="0">
                <a:solidFill>
                  <a:srgbClr val="FFFFFF"/>
                </a:solidFill>
                <a:effectLst>
                  <a:glow rad="190500">
                    <a:srgbClr val="212121"/>
                  </a:glow>
                </a:effectLst>
              </a:rPr>
              <a:t>What</a:t>
            </a:r>
            <a:r>
              <a:rPr lang="en-US" sz="2800" kern="0" dirty="0">
                <a:solidFill>
                  <a:srgbClr val="FFFFFF"/>
                </a:solidFill>
                <a:effectLst>
                  <a:glow rad="190500">
                    <a:srgbClr val="212121"/>
                  </a:glow>
                </a:effectLst>
              </a:rPr>
              <a:t>? Don’t you have your own homes for eating and drinking? Or do you really want to disgrace God’s church and shame the poor? What am I supposed to say? Do you want me to praise you? Well, I certainly will not praise you for this!</a:t>
            </a:r>
            <a:endParaRPr lang="en-US" sz="2800" kern="0" dirty="0" smtClean="0">
              <a:solidFill>
                <a:srgbClr val="FFFFFF"/>
              </a:solidFill>
              <a:effectLst>
                <a:glow rad="190500">
                  <a:srgbClr val="212121"/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kyline">
  <a:themeElements>
    <a:clrScheme name="Skyline 2">
      <a:dk1>
        <a:srgbClr val="000000"/>
      </a:dk1>
      <a:lt1>
        <a:srgbClr val="2A3377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ACADBD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Skyline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Skyline 1">
        <a:dk1>
          <a:srgbClr val="000000"/>
        </a:dk1>
        <a:lt1>
          <a:srgbClr val="2A33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CAD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line 2">
        <a:dk1>
          <a:srgbClr val="000000"/>
        </a:dk1>
        <a:lt1>
          <a:srgbClr val="2A3377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DBD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line 3">
        <a:dk1>
          <a:srgbClr val="000000"/>
        </a:dk1>
        <a:lt1>
          <a:srgbClr val="2A3377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ACADBD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ory">
  <a:themeElements>
    <a:clrScheme name="Story 1">
      <a:dk1>
        <a:srgbClr val="212121"/>
      </a:dk1>
      <a:lt1>
        <a:srgbClr val="FFFFFF"/>
      </a:lt1>
      <a:dk2>
        <a:srgbClr val="000000"/>
      </a:dk2>
      <a:lt2>
        <a:srgbClr val="CDD4D7"/>
      </a:lt2>
      <a:accent1>
        <a:srgbClr val="1D86CD"/>
      </a:accent1>
      <a:accent2>
        <a:srgbClr val="732E9A"/>
      </a:accent2>
      <a:accent3>
        <a:srgbClr val="AAAAAA"/>
      </a:accent3>
      <a:accent4>
        <a:srgbClr val="DADADA"/>
      </a:accent4>
      <a:accent5>
        <a:srgbClr val="ABC3E3"/>
      </a:accent5>
      <a:accent6>
        <a:srgbClr val="68298B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ＭＳ Ｐゴシック"/>
        <a:cs typeface="ＭＳ Ｐゴシック"/>
      </a:majorFont>
      <a:minorFont>
        <a:latin typeface="Calisto M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Story 1">
        <a:dk1>
          <a:srgbClr val="212121"/>
        </a:dk1>
        <a:lt1>
          <a:srgbClr val="FFFFFF"/>
        </a:lt1>
        <a:dk2>
          <a:srgbClr val="000000"/>
        </a:dk2>
        <a:lt2>
          <a:srgbClr val="CDD4D7"/>
        </a:lt2>
        <a:accent1>
          <a:srgbClr val="1D86CD"/>
        </a:accent1>
        <a:accent2>
          <a:srgbClr val="732E9A"/>
        </a:accent2>
        <a:accent3>
          <a:srgbClr val="AAAAAA"/>
        </a:accent3>
        <a:accent4>
          <a:srgbClr val="DADADA"/>
        </a:accent4>
        <a:accent5>
          <a:srgbClr val="ABC3E3"/>
        </a:accent5>
        <a:accent6>
          <a:srgbClr val="68298B"/>
        </a:accent6>
        <a:hlink>
          <a:srgbClr val="EC4D4D"/>
        </a:hlink>
        <a:folHlink>
          <a:srgbClr val="F8CE8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3056</TotalTime>
  <Words>2100</Words>
  <Application>Microsoft Macintosh PowerPoint</Application>
  <PresentationFormat>On-screen Show (4:3)</PresentationFormat>
  <Paragraphs>285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54</vt:i4>
      </vt:variant>
    </vt:vector>
  </HeadingPairs>
  <TitlesOfParts>
    <vt:vector size="81" baseType="lpstr">
      <vt:lpstr>Arial</vt:lpstr>
      <vt:lpstr>ＭＳ Ｐゴシック</vt:lpstr>
      <vt:lpstr>Wingdings</vt:lpstr>
      <vt:lpstr>Trebuchet MS</vt:lpstr>
      <vt:lpstr>Calisto MT</vt:lpstr>
      <vt:lpstr>Calibri</vt:lpstr>
      <vt:lpstr>Tahoma</vt:lpstr>
      <vt:lpstr>宋体</vt:lpstr>
      <vt:lpstr>MS PGothic</vt:lpstr>
      <vt:lpstr>Osaka</vt:lpstr>
      <vt:lpstr>Aramis Regular</vt:lpstr>
      <vt:lpstr>Arial Bold</vt:lpstr>
      <vt:lpstr>Eraser</vt:lpstr>
      <vt:lpstr>Times</vt:lpstr>
      <vt:lpstr>Century Gothic</vt:lpstr>
      <vt:lpstr>方正水柱简体</vt:lpstr>
      <vt:lpstr>Blank Presentation</vt:lpstr>
      <vt:lpstr>Beam</vt:lpstr>
      <vt:lpstr>Skyline</vt:lpstr>
      <vt:lpstr>Story</vt:lpstr>
      <vt:lpstr>Office Theme</vt:lpstr>
      <vt:lpstr>Kimono</vt:lpstr>
      <vt:lpstr>Slit</vt:lpstr>
      <vt:lpstr>2_Office Theme</vt:lpstr>
      <vt:lpstr>1_Blank Presentation</vt:lpstr>
      <vt:lpstr>2_Blank Presentation</vt:lpstr>
      <vt:lpstr>1_Orbit</vt:lpstr>
      <vt:lpstr>No Ordinary Supper</vt:lpstr>
      <vt:lpstr>Sarah went to Big Church…</vt:lpstr>
      <vt:lpstr>“Do this to remember me”</vt:lpstr>
      <vt:lpstr>How can you honor God in the Lord's Supper?</vt:lpstr>
      <vt:lpstr>Passover &amp; the Lord's Supper</vt:lpstr>
      <vt:lpstr>I.  Look outward at your relationships with other believers</vt:lpstr>
      <vt:lpstr>The Agape (Love) Feast</vt:lpstr>
      <vt:lpstr>1 Corinthians 11:17-19 (NLT)</vt:lpstr>
      <vt:lpstr>1 Corinthians 11:20-22 (NLT)</vt:lpstr>
      <vt:lpstr>Black</vt:lpstr>
      <vt:lpstr>1 Cor. 10:15-18 (NLT)</vt:lpstr>
      <vt:lpstr>Seating at Jesus' Passover</vt:lpstr>
      <vt:lpstr>Modern Passover</vt:lpstr>
      <vt:lpstr>Black</vt:lpstr>
      <vt:lpstr>Matthew 5:23-24</vt:lpstr>
      <vt:lpstr>Black</vt:lpstr>
      <vt:lpstr>I.  Look outward at your relationships with other believers</vt:lpstr>
      <vt:lpstr>II.  Look back at Christ's death for you</vt:lpstr>
      <vt:lpstr>1 Corinthians 11:23-25</vt:lpstr>
      <vt:lpstr>Passover's Past Significance </vt:lpstr>
      <vt:lpstr>The Four Cups (Exod. 6:6-7)</vt:lpstr>
      <vt:lpstr>The Order of the Celebrations</vt:lpstr>
      <vt:lpstr>Seder Plate</vt:lpstr>
      <vt:lpstr>The Order of the Celebrations</vt:lpstr>
      <vt:lpstr>“This is my body, which is for you…”</vt:lpstr>
      <vt:lpstr>The Four Cups (Exod. 6:6-7)</vt:lpstr>
      <vt:lpstr>The Order of the Celebrations</vt:lpstr>
      <vt:lpstr>“This cup is the new covenant in my blood” (Jer 31: 31-34)</vt:lpstr>
      <vt:lpstr>Black</vt:lpstr>
      <vt:lpstr>Song</vt:lpstr>
      <vt:lpstr>II.  Look back at Christ's death for you</vt:lpstr>
      <vt:lpstr>III.  Look forward to Christ's return</vt:lpstr>
      <vt:lpstr>1 Corinthians 11:26 (NLT)</vt:lpstr>
      <vt:lpstr>The Order of the Celebrations</vt:lpstr>
      <vt:lpstr>“This year we are here.   Next year in Jerusalem!”</vt:lpstr>
      <vt:lpstr>III.  Look forward to Christ's return</vt:lpstr>
      <vt:lpstr>IV.  Look inward to confess all sin</vt:lpstr>
      <vt:lpstr>1 Corinthians 11:27-29 (NLT)</vt:lpstr>
      <vt:lpstr>1 Corinthians 11:30-32 (NLT)</vt:lpstr>
      <vt:lpstr>1 Corinthians 11:33-34 (NLT)</vt:lpstr>
      <vt:lpstr>Feast of Unleavened Bread</vt:lpstr>
      <vt:lpstr>“Burn All the Yeast!”</vt:lpstr>
      <vt:lpstr>Black</vt:lpstr>
      <vt:lpstr>Think!</vt:lpstr>
      <vt:lpstr>How can you honor God in the Lord's Supper?</vt:lpstr>
      <vt:lpstr>Look in all four directions!</vt:lpstr>
      <vt:lpstr>The Four Directions</vt:lpstr>
      <vt:lpstr>“This cup is the new covenant in my blood” (Jer 31: 31-34)</vt:lpstr>
      <vt:lpstr>To properly look back on His death and look forward to His return, we need to look outward for others and look inward at our own lives.</vt:lpstr>
      <vt:lpstr>Black</vt:lpstr>
      <vt:lpstr>John 3:16</vt:lpstr>
      <vt:lpstr>What outward or inward issues do you need to address right NOW?</vt:lpstr>
      <vt:lpstr>Black</vt:lpstr>
      <vt:lpstr>NT Preaching link at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Time</dc:title>
  <dc:creator>Rick Griffith</dc:creator>
  <cp:lastModifiedBy>Rick Griffith</cp:lastModifiedBy>
  <cp:revision>40</cp:revision>
  <dcterms:created xsi:type="dcterms:W3CDTF">2008-07-20T12:41:36Z</dcterms:created>
  <dcterms:modified xsi:type="dcterms:W3CDTF">2017-07-12T12:52:37Z</dcterms:modified>
</cp:coreProperties>
</file>